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Inter Bold" charset="1" panose="020B0802030000000004"/>
      <p:regular r:id="rId32"/>
    </p:embeddedFont>
    <p:embeddedFont>
      <p:font typeface="Source Han Sans KR" charset="1" panose="020B0400000000000000"/>
      <p:regular r:id="rId33"/>
    </p:embeddedFont>
    <p:embeddedFont>
      <p:font typeface="Inter" charset="1" panose="020B0502030000000004"/>
      <p:regular r:id="rId34"/>
    </p:embeddedFont>
    <p:embeddedFont>
      <p:font typeface="Source Han Sans KR Bold" charset="1" panose="020B080000000000000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https://korean.visitseoul.net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png" Type="http://schemas.openxmlformats.org/officeDocument/2006/relationships/image"/><Relationship Id="rId12" Target="../media/image15.png" Type="http://schemas.openxmlformats.org/officeDocument/2006/relationships/image"/><Relationship Id="rId13" Target="../media/image16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712436" y="816258"/>
            <a:ext cx="2884832" cy="737968"/>
            <a:chOff x="0" y="0"/>
            <a:chExt cx="759791" cy="1943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9791" cy="194362"/>
            </a:xfrm>
            <a:custGeom>
              <a:avLst/>
              <a:gdLst/>
              <a:ahLst/>
              <a:cxnLst/>
              <a:rect r="r" b="b" t="t" l="l"/>
              <a:pathLst>
                <a:path h="194362" w="759791">
                  <a:moveTo>
                    <a:pt x="97181" y="0"/>
                  </a:moveTo>
                  <a:lnTo>
                    <a:pt x="662610" y="0"/>
                  </a:lnTo>
                  <a:cubicBezTo>
                    <a:pt x="716282" y="0"/>
                    <a:pt x="759791" y="43509"/>
                    <a:pt x="759791" y="97181"/>
                  </a:cubicBezTo>
                  <a:lnTo>
                    <a:pt x="759791" y="97181"/>
                  </a:lnTo>
                  <a:cubicBezTo>
                    <a:pt x="759791" y="122955"/>
                    <a:pt x="749552" y="147673"/>
                    <a:pt x="731327" y="165898"/>
                  </a:cubicBezTo>
                  <a:cubicBezTo>
                    <a:pt x="713102" y="184123"/>
                    <a:pt x="688384" y="194362"/>
                    <a:pt x="662610" y="194362"/>
                  </a:cubicBezTo>
                  <a:lnTo>
                    <a:pt x="97181" y="194362"/>
                  </a:lnTo>
                  <a:cubicBezTo>
                    <a:pt x="71407" y="194362"/>
                    <a:pt x="46689" y="184123"/>
                    <a:pt x="28464" y="165898"/>
                  </a:cubicBezTo>
                  <a:cubicBezTo>
                    <a:pt x="10239" y="147673"/>
                    <a:pt x="0" y="122955"/>
                    <a:pt x="0" y="97181"/>
                  </a:cubicBezTo>
                  <a:lnTo>
                    <a:pt x="0" y="97181"/>
                  </a:lnTo>
                  <a:cubicBezTo>
                    <a:pt x="0" y="71407"/>
                    <a:pt x="10239" y="46689"/>
                    <a:pt x="28464" y="28464"/>
                  </a:cubicBezTo>
                  <a:cubicBezTo>
                    <a:pt x="46689" y="10239"/>
                    <a:pt x="71407" y="0"/>
                    <a:pt x="9718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59791" cy="232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7027825" y="4137357"/>
            <a:ext cx="4232349" cy="1802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47"/>
              </a:lnSpc>
              <a:spcBef>
                <a:spcPct val="0"/>
              </a:spcBef>
            </a:pPr>
            <a:r>
              <a:rPr lang="en-US" b="true" sz="1046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3970" y="7887555"/>
            <a:ext cx="850431" cy="367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b="true" sz="2102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5083289" y="978578"/>
            <a:ext cx="2143125" cy="349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3"/>
              </a:lnSpc>
              <a:spcBef>
                <a:spcPct val="0"/>
              </a:spcBef>
            </a:pPr>
            <a:r>
              <a:rPr lang="en-US" b="true" sz="2002">
                <a:solidFill>
                  <a:srgbClr val="EBEEF0"/>
                </a:solidFill>
                <a:latin typeface="Inter Bold"/>
                <a:ea typeface="Inter Bold"/>
                <a:cs typeface="Inter Bold"/>
                <a:sym typeface="Inter Bold"/>
              </a:rPr>
              <a:t>SEMI -  PROJECT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33970" y="8391097"/>
            <a:ext cx="1431206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조장 : 이상원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8892596"/>
            <a:ext cx="3252118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조원 : 이승환, 원유진, 김한민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693444" y="5885157"/>
            <a:ext cx="890111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K 관광객들이 주체적으로 참여하여 만들어가는 정보 공유 커뮤니티 사이트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947140" y="2883144"/>
            <a:ext cx="16312160" cy="476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947120" y="4987559"/>
            <a:ext cx="16312160" cy="71438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028700" y="7158648"/>
            <a:ext cx="162306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1028700" y="9258300"/>
            <a:ext cx="16230600" cy="476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952500" y="476250"/>
            <a:ext cx="6686550" cy="104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99"/>
              </a:lnSpc>
            </a:pPr>
            <a:r>
              <a:rPr lang="en-US" b="true" sz="37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06-2 프로젝트 수행 절차 및 방법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09935" y="3341077"/>
            <a:ext cx="223837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11/25~11/27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25612" y="3341077"/>
            <a:ext cx="186690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서비스 구현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65323" y="7934936"/>
            <a:ext cx="1987477" cy="50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1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총 개발기간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13101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활동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17087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기간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08497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구분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826902" y="7620611"/>
            <a:ext cx="237172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10/30~11/29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39856" y="5863465"/>
            <a:ext cx="2238412" cy="452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31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검수 및 검토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56369" y="5477668"/>
            <a:ext cx="223837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11/27~11/29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32764" y="5477668"/>
            <a:ext cx="485775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각 파트 오류 수정 및 PPT 제작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32764" y="3392121"/>
            <a:ext cx="9955236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Servlet,Jsp,Dto,Mapper,bootstrap,page</a:t>
            </a:r>
          </a:p>
          <a:p>
            <a:pPr algn="just">
              <a:lnSpc>
                <a:spcPts val="4259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처리을 활용하여 각 파트 기능 구현 </a:t>
            </a:r>
          </a:p>
          <a:p>
            <a:pPr algn="just">
              <a:lnSpc>
                <a:spcPts val="425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684963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192319"/>
            <a:ext cx="9952087" cy="7065981"/>
          </a:xfrm>
          <a:custGeom>
            <a:avLst/>
            <a:gdLst/>
            <a:ahLst/>
            <a:cxnLst/>
            <a:rect r="r" b="b" t="t" l="l"/>
            <a:pathLst>
              <a:path h="7065981" w="9952087">
                <a:moveTo>
                  <a:pt x="0" y="0"/>
                </a:moveTo>
                <a:lnTo>
                  <a:pt x="9952087" y="0"/>
                </a:lnTo>
                <a:lnTo>
                  <a:pt x="9952087" y="7065981"/>
                </a:lnTo>
                <a:lnTo>
                  <a:pt x="0" y="7065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2500" y="866775"/>
            <a:ext cx="2400598" cy="6559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19"/>
              </a:lnSpc>
              <a:spcBef>
                <a:spcPct val="0"/>
              </a:spcBef>
            </a:pPr>
            <a:r>
              <a:rPr lang="en-US" b="true" sz="37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07 DB 구조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72274" y="1608725"/>
            <a:ext cx="1461790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ERD (19EA)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270525" y="2868594"/>
            <a:ext cx="235341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회원 가입 및 로그인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고객의 정보 저장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70525" y="2125644"/>
            <a:ext cx="86112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User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270525" y="5120022"/>
            <a:ext cx="319147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게시글 저장용 테이블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카테고리 연결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이미지 데이터 저장(문자화)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270525" y="4377072"/>
            <a:ext cx="841325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Post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270525" y="7371732"/>
            <a:ext cx="3654921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통계를 위한 테이블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유저가 어떤 행동을 했는지 분석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인기 게시글, 좋아요 갯수 등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70525" y="6628782"/>
            <a:ext cx="68580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Log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00" y="2217757"/>
            <a:ext cx="5123523" cy="3000142"/>
          </a:xfrm>
          <a:custGeom>
            <a:avLst/>
            <a:gdLst/>
            <a:ahLst/>
            <a:cxnLst/>
            <a:rect r="r" b="b" t="t" l="l"/>
            <a:pathLst>
              <a:path h="3000142" w="5123523">
                <a:moveTo>
                  <a:pt x="0" y="0"/>
                </a:moveTo>
                <a:lnTo>
                  <a:pt x="5123523" y="0"/>
                </a:lnTo>
                <a:lnTo>
                  <a:pt x="5123523" y="3000142"/>
                </a:lnTo>
                <a:lnTo>
                  <a:pt x="0" y="3000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731" t="-10725" r="-326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00" y="5589374"/>
            <a:ext cx="5123523" cy="4117300"/>
          </a:xfrm>
          <a:custGeom>
            <a:avLst/>
            <a:gdLst/>
            <a:ahLst/>
            <a:cxnLst/>
            <a:rect r="r" b="b" t="t" l="l"/>
            <a:pathLst>
              <a:path h="4117300" w="5123523">
                <a:moveTo>
                  <a:pt x="0" y="0"/>
                </a:moveTo>
                <a:lnTo>
                  <a:pt x="5123523" y="0"/>
                </a:lnTo>
                <a:lnTo>
                  <a:pt x="5123523" y="4117301"/>
                </a:lnTo>
                <a:lnTo>
                  <a:pt x="0" y="4117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282533" y="3570964"/>
            <a:ext cx="3409504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사용자가 존재 시 로그인 가능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로그인시 아이디 저장 가능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282533" y="2808964"/>
            <a:ext cx="105162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로그인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282533" y="7075715"/>
            <a:ext cx="3654921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회원가입 버튼 클릭시 약관 동의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아이디 중복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확인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이메일 인증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닉네임 중복 확인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비밀번호 2차 확인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82533" y="6313715"/>
            <a:ext cx="150882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회원 가입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650367" y="2808964"/>
            <a:ext cx="340995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아이디/비밀번호 찾기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50367" y="3570964"/>
            <a:ext cx="422031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사용자가 존재 시 비밀번호 변경 가능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비밀번호 변경 2차 확인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1536933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62749" y="1422912"/>
            <a:ext cx="144780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intro 화면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00" y="2219836"/>
            <a:ext cx="16306800" cy="4851273"/>
          </a:xfrm>
          <a:custGeom>
            <a:avLst/>
            <a:gdLst/>
            <a:ahLst/>
            <a:cxnLst/>
            <a:rect r="r" b="b" t="t" l="l"/>
            <a:pathLst>
              <a:path h="4851273" w="16306800">
                <a:moveTo>
                  <a:pt x="0" y="0"/>
                </a:moveTo>
                <a:lnTo>
                  <a:pt x="16306800" y="0"/>
                </a:lnTo>
                <a:lnTo>
                  <a:pt x="16306800" y="4851273"/>
                </a:lnTo>
                <a:lnTo>
                  <a:pt x="0" y="4851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2500" y="8233159"/>
            <a:ext cx="9594354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인트로와 같이 최대한 깔끔하게 만들었습니다.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닉네임, 성별 ,소개 ,이름 ,지역 ,상세지역은 원하는 값 입력 후 저장을 누르면 변경 가능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2500" y="7375909"/>
            <a:ext cx="326142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마이페이지 메인부분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62749" y="1423035"/>
            <a:ext cx="2133451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마이페이지 화면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38108" y="1911066"/>
            <a:ext cx="5203997" cy="3471729"/>
          </a:xfrm>
          <a:custGeom>
            <a:avLst/>
            <a:gdLst/>
            <a:ahLst/>
            <a:cxnLst/>
            <a:rect r="r" b="b" t="t" l="l"/>
            <a:pathLst>
              <a:path h="3471729" w="5203997">
                <a:moveTo>
                  <a:pt x="0" y="0"/>
                </a:moveTo>
                <a:lnTo>
                  <a:pt x="5203997" y="0"/>
                </a:lnTo>
                <a:lnTo>
                  <a:pt x="5203997" y="3471730"/>
                </a:lnTo>
                <a:lnTo>
                  <a:pt x="0" y="347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4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75049" y="4803266"/>
            <a:ext cx="6384251" cy="2322271"/>
          </a:xfrm>
          <a:custGeom>
            <a:avLst/>
            <a:gdLst/>
            <a:ahLst/>
            <a:cxnLst/>
            <a:rect r="r" b="b" t="t" l="l"/>
            <a:pathLst>
              <a:path h="2322271" w="6384251">
                <a:moveTo>
                  <a:pt x="0" y="0"/>
                </a:moveTo>
                <a:lnTo>
                  <a:pt x="6384251" y="0"/>
                </a:lnTo>
                <a:lnTo>
                  <a:pt x="6384251" y="2322271"/>
                </a:lnTo>
                <a:lnTo>
                  <a:pt x="0" y="2322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875049" y="1212635"/>
            <a:ext cx="6384251" cy="3200106"/>
          </a:xfrm>
          <a:custGeom>
            <a:avLst/>
            <a:gdLst/>
            <a:ahLst/>
            <a:cxnLst/>
            <a:rect r="r" b="b" t="t" l="l"/>
            <a:pathLst>
              <a:path h="3200106" w="6384251">
                <a:moveTo>
                  <a:pt x="0" y="0"/>
                </a:moveTo>
                <a:lnTo>
                  <a:pt x="6384251" y="0"/>
                </a:lnTo>
                <a:lnTo>
                  <a:pt x="6384251" y="3200106"/>
                </a:lnTo>
                <a:lnTo>
                  <a:pt x="0" y="320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6566" y="5740610"/>
            <a:ext cx="9295539" cy="1440809"/>
          </a:xfrm>
          <a:custGeom>
            <a:avLst/>
            <a:gdLst/>
            <a:ahLst/>
            <a:cxnLst/>
            <a:rect r="r" b="b" t="t" l="l"/>
            <a:pathLst>
              <a:path h="1440809" w="9295539">
                <a:moveTo>
                  <a:pt x="0" y="0"/>
                </a:moveTo>
                <a:lnTo>
                  <a:pt x="9295539" y="0"/>
                </a:lnTo>
                <a:lnTo>
                  <a:pt x="9295539" y="1440808"/>
                </a:lnTo>
                <a:lnTo>
                  <a:pt x="0" y="1440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62749" y="1423035"/>
            <a:ext cx="14667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main 화면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56868" y="7924368"/>
            <a:ext cx="5866836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?내용의 강조를 위해 군더더기 없는 레이아웃과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배치를 양쪽으로 나눠 사용하여 트랜드에 맞췄습니다.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발표자료와 ppt자료를 클릭하면 해당 파일이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다운로드 되게끔 구현하였습니다.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229771" y="7276668"/>
            <a:ext cx="116636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footer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9393" y="3608831"/>
            <a:ext cx="3900264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-관련 된 상품을 최상단 맨 앞쪽으로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노출하여,  팝업 창을 띄우고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닫기 버튼을 구현했습니다.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79393" y="2615853"/>
            <a:ext cx="121741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popup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412149" y="7924368"/>
            <a:ext cx="510495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the-k에 관련된 소개 페이지를 구현했습니다.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12149" y="7276668"/>
            <a:ext cx="164976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about us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907337" y="6182819"/>
            <a:ext cx="6319675" cy="979550"/>
          </a:xfrm>
          <a:custGeom>
            <a:avLst/>
            <a:gdLst/>
            <a:ahLst/>
            <a:cxnLst/>
            <a:rect r="r" b="b" t="t" l="l"/>
            <a:pathLst>
              <a:path h="979550" w="6319675">
                <a:moveTo>
                  <a:pt x="0" y="0"/>
                </a:moveTo>
                <a:lnTo>
                  <a:pt x="6319675" y="0"/>
                </a:lnTo>
                <a:lnTo>
                  <a:pt x="6319675" y="979549"/>
                </a:lnTo>
                <a:lnTo>
                  <a:pt x="0" y="979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0757" y="2138009"/>
            <a:ext cx="12686486" cy="7120291"/>
          </a:xfrm>
          <a:custGeom>
            <a:avLst/>
            <a:gdLst/>
            <a:ahLst/>
            <a:cxnLst/>
            <a:rect r="r" b="b" t="t" l="l"/>
            <a:pathLst>
              <a:path h="7120291" w="12686486">
                <a:moveTo>
                  <a:pt x="0" y="0"/>
                </a:moveTo>
                <a:lnTo>
                  <a:pt x="12686486" y="0"/>
                </a:lnTo>
                <a:lnTo>
                  <a:pt x="12686486" y="7120291"/>
                </a:lnTo>
                <a:lnTo>
                  <a:pt x="0" y="7120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2500" y="885825"/>
            <a:ext cx="255270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초기 화면기획서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62749" y="1423035"/>
            <a:ext cx="87563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Index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7598" y="6397414"/>
            <a:ext cx="7298096" cy="2860886"/>
          </a:xfrm>
          <a:custGeom>
            <a:avLst/>
            <a:gdLst/>
            <a:ahLst/>
            <a:cxnLst/>
            <a:rect r="r" b="b" t="t" l="l"/>
            <a:pathLst>
              <a:path h="2860886" w="7298096">
                <a:moveTo>
                  <a:pt x="0" y="0"/>
                </a:moveTo>
                <a:lnTo>
                  <a:pt x="7298096" y="0"/>
                </a:lnTo>
                <a:lnTo>
                  <a:pt x="7298096" y="2860886"/>
                </a:lnTo>
                <a:lnTo>
                  <a:pt x="0" y="28608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691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7598" y="1969135"/>
            <a:ext cx="7248292" cy="3633207"/>
          </a:xfrm>
          <a:custGeom>
            <a:avLst/>
            <a:gdLst/>
            <a:ahLst/>
            <a:cxnLst/>
            <a:rect r="r" b="b" t="t" l="l"/>
            <a:pathLst>
              <a:path h="3633207" w="7248292">
                <a:moveTo>
                  <a:pt x="0" y="0"/>
                </a:moveTo>
                <a:lnTo>
                  <a:pt x="7248293" y="0"/>
                </a:lnTo>
                <a:lnTo>
                  <a:pt x="7248293" y="3633207"/>
                </a:lnTo>
                <a:lnTo>
                  <a:pt x="0" y="3633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62749" y="1423035"/>
            <a:ext cx="1466776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main 화면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2717725"/>
            <a:ext cx="5334000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인트로 동영상 활용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좌상단부터 메인 카테고리, 서브 카테고리 배치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사이드바(마이페이지, 로그아웃, about us)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902460"/>
            <a:ext cx="1323231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header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7149889"/>
            <a:ext cx="612457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게시판 별 최신 글 5개씩 출력 - 클릭 시 게시글로 이동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갤러리 최신 사진 8개씩 출력 - 클릭 시 갤러리로 이동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뒷배경 사진에 반투명 레이어 적용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스크롤바를 따라 배경 이동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6330739"/>
            <a:ext cx="95250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main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2500" y="1965007"/>
            <a:ext cx="6381035" cy="3732906"/>
          </a:xfrm>
          <a:custGeom>
            <a:avLst/>
            <a:gdLst/>
            <a:ahLst/>
            <a:cxnLst/>
            <a:rect r="r" b="b" t="t" l="l"/>
            <a:pathLst>
              <a:path h="3732906" w="6381035">
                <a:moveTo>
                  <a:pt x="0" y="0"/>
                </a:moveTo>
                <a:lnTo>
                  <a:pt x="6381035" y="0"/>
                </a:lnTo>
                <a:lnTo>
                  <a:pt x="6381035" y="3732906"/>
                </a:lnTo>
                <a:lnTo>
                  <a:pt x="0" y="3732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2500" y="5874126"/>
            <a:ext cx="6381035" cy="3326115"/>
          </a:xfrm>
          <a:custGeom>
            <a:avLst/>
            <a:gdLst/>
            <a:ahLst/>
            <a:cxnLst/>
            <a:rect r="r" b="b" t="t" l="l"/>
            <a:pathLst>
              <a:path h="3326115" w="6381035">
                <a:moveTo>
                  <a:pt x="0" y="0"/>
                </a:moveTo>
                <a:lnTo>
                  <a:pt x="6381035" y="0"/>
                </a:lnTo>
                <a:lnTo>
                  <a:pt x="6381035" y="3326114"/>
                </a:lnTo>
                <a:lnTo>
                  <a:pt x="0" y="3326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57017" y="6503386"/>
            <a:ext cx="2235817" cy="1984400"/>
          </a:xfrm>
          <a:custGeom>
            <a:avLst/>
            <a:gdLst/>
            <a:ahLst/>
            <a:cxnLst/>
            <a:rect r="r" b="b" t="t" l="l"/>
            <a:pathLst>
              <a:path h="1984400" w="2235817">
                <a:moveTo>
                  <a:pt x="0" y="0"/>
                </a:moveTo>
                <a:lnTo>
                  <a:pt x="2235817" y="0"/>
                </a:lnTo>
                <a:lnTo>
                  <a:pt x="2235817" y="1984400"/>
                </a:lnTo>
                <a:lnTo>
                  <a:pt x="0" y="198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62749" y="1432560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게시글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900518" y="2732275"/>
            <a:ext cx="4465737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작성된 글이 최신 순으로 정렬되어 표시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페이징 구성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날짜 포맷팅을 통해 / 구분자로 표시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900518" y="1898332"/>
            <a:ext cx="152370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post list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900518" y="6645651"/>
            <a:ext cx="5581650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WYSIWYG(위지윅) 에디터(Quill)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기본 에디터 코드를 수정하여 부트스트랩 색 적용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작성, 수정, 삭제, 조회 모두 가능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수정 시에도 에디터 사용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이미지 글 사이에 삽입 가능(드래그 &amp; 드롭)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00518" y="5807451"/>
            <a:ext cx="193134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post write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23235" y="5380108"/>
            <a:ext cx="5419082" cy="3691260"/>
          </a:xfrm>
          <a:custGeom>
            <a:avLst/>
            <a:gdLst/>
            <a:ahLst/>
            <a:cxnLst/>
            <a:rect r="r" b="b" t="t" l="l"/>
            <a:pathLst>
              <a:path h="3691260" w="5419082">
                <a:moveTo>
                  <a:pt x="0" y="0"/>
                </a:moveTo>
                <a:lnTo>
                  <a:pt x="5419082" y="0"/>
                </a:lnTo>
                <a:lnTo>
                  <a:pt x="5419082" y="3691260"/>
                </a:lnTo>
                <a:lnTo>
                  <a:pt x="0" y="36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1" t="-54059" r="-135497" b="-3107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912620"/>
            <a:ext cx="4608444" cy="7158748"/>
          </a:xfrm>
          <a:custGeom>
            <a:avLst/>
            <a:gdLst/>
            <a:ahLst/>
            <a:cxnLst/>
            <a:rect r="r" b="b" t="t" l="l"/>
            <a:pathLst>
              <a:path h="7158748" w="4608444">
                <a:moveTo>
                  <a:pt x="0" y="0"/>
                </a:moveTo>
                <a:lnTo>
                  <a:pt x="4608444" y="0"/>
                </a:lnTo>
                <a:lnTo>
                  <a:pt x="4608444" y="7158748"/>
                </a:lnTo>
                <a:lnTo>
                  <a:pt x="0" y="715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62749" y="1432560"/>
            <a:ext cx="981521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프로모션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527229" y="2649226"/>
            <a:ext cx="411480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-게시판과 비슷하지만 다른 양식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-프로모션에 알맞게 대표 이미지 출력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-페이지네이션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527229" y="1845945"/>
            <a:ext cx="270554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promotion list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23235" y="4901219"/>
            <a:ext cx="154692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초기화면 구성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64664" y="6976427"/>
            <a:ext cx="4788016" cy="2281873"/>
          </a:xfrm>
          <a:custGeom>
            <a:avLst/>
            <a:gdLst/>
            <a:ahLst/>
            <a:cxnLst/>
            <a:rect r="r" b="b" t="t" l="l"/>
            <a:pathLst>
              <a:path h="2281873" w="4788016">
                <a:moveTo>
                  <a:pt x="0" y="0"/>
                </a:moveTo>
                <a:lnTo>
                  <a:pt x="4788016" y="0"/>
                </a:lnTo>
                <a:lnTo>
                  <a:pt x="4788016" y="2281873"/>
                </a:lnTo>
                <a:lnTo>
                  <a:pt x="0" y="2281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99614" b="-9999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52500" y="5924733"/>
            <a:ext cx="4181598" cy="3535829"/>
          </a:xfrm>
          <a:custGeom>
            <a:avLst/>
            <a:gdLst/>
            <a:ahLst/>
            <a:cxnLst/>
            <a:rect r="r" b="b" t="t" l="l"/>
            <a:pathLst>
              <a:path h="3535829" w="4181598">
                <a:moveTo>
                  <a:pt x="0" y="0"/>
                </a:moveTo>
                <a:lnTo>
                  <a:pt x="4181598" y="0"/>
                </a:lnTo>
                <a:lnTo>
                  <a:pt x="4181598" y="3535829"/>
                </a:lnTo>
                <a:lnTo>
                  <a:pt x="0" y="3535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95" t="0" r="-1195" b="-333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454377" y="1409700"/>
            <a:ext cx="9098303" cy="4515033"/>
          </a:xfrm>
          <a:custGeom>
            <a:avLst/>
            <a:gdLst/>
            <a:ahLst/>
            <a:cxnLst/>
            <a:rect r="r" b="b" t="t" l="l"/>
            <a:pathLst>
              <a:path h="4515033" w="9098303">
                <a:moveTo>
                  <a:pt x="0" y="0"/>
                </a:moveTo>
                <a:lnTo>
                  <a:pt x="9098303" y="0"/>
                </a:lnTo>
                <a:lnTo>
                  <a:pt x="9098303" y="4515033"/>
                </a:lnTo>
                <a:lnTo>
                  <a:pt x="0" y="4515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62749" y="1432560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갤러리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0011" y="3033400"/>
            <a:ext cx="3597920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갤러리 목록 card 형식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마우스 호버 사용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이미지 사이즈 통일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글 작성 / 수정 / 삭제 기능 추가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페이징 구성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70011" y="2392223"/>
            <a:ext cx="70112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목록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65821" y="7438699"/>
            <a:ext cx="2162473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모달을 사용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view count 기능 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like 기능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65821" y="6780736"/>
            <a:ext cx="140211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상세목록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385212" y="6563902"/>
            <a:ext cx="1546920" cy="356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초기화면 구성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458010" y="2101220"/>
            <a:ext cx="220980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프로젝트 개요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458010" y="3062819"/>
            <a:ext cx="220980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프로젝트 내용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619389" y="2101220"/>
            <a:ext cx="3961061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PROJECT OVERVIEW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718843" y="3062819"/>
            <a:ext cx="3762152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PROJECT CONTENT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39359" y="2101220"/>
            <a:ext cx="40645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08217" y="3062819"/>
            <a:ext cx="468734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1485744" y="3191620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flipV="true">
            <a:off x="1485744" y="4153219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flipV="true">
            <a:off x="1485744" y="5114819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flipV="true">
            <a:off x="1485744" y="6076418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1485744" y="7038018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702264" y="4024419"/>
            <a:ext cx="48064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01185" y="4986018"/>
            <a:ext cx="482798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07696" y="5947618"/>
            <a:ext cx="469776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85431" y="4024419"/>
            <a:ext cx="3828976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Expected effects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78399" y="4986018"/>
            <a:ext cx="384304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Technology used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507916" y="5947618"/>
            <a:ext cx="418400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Team introduction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861855" y="4024419"/>
            <a:ext cx="140211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기대효과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861855" y="4986018"/>
            <a:ext cx="140211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사용기술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72260" y="5947618"/>
            <a:ext cx="278130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팀원 구성 및 소개</a:t>
            </a:r>
          </a:p>
        </p:txBody>
      </p:sp>
      <p:sp>
        <p:nvSpPr>
          <p:cNvPr name="AutoShape 22" id="22"/>
          <p:cNvSpPr/>
          <p:nvPr/>
        </p:nvSpPr>
        <p:spPr>
          <a:xfrm flipV="true">
            <a:off x="1514319" y="7961943"/>
            <a:ext cx="1680225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3" id="23"/>
          <p:cNvSpPr txBox="true"/>
          <p:nvPr/>
        </p:nvSpPr>
        <p:spPr>
          <a:xfrm rot="0">
            <a:off x="1704719" y="6871543"/>
            <a:ext cx="4757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06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257699" y="6871543"/>
            <a:ext cx="468444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EXECUTION PROCEDURE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07482" y="6871543"/>
            <a:ext cx="291085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프로젝트 수행절차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353502"/>
            <a:ext cx="11301259" cy="5579997"/>
          </a:xfrm>
          <a:custGeom>
            <a:avLst/>
            <a:gdLst/>
            <a:ahLst/>
            <a:cxnLst/>
            <a:rect r="r" b="b" t="t" l="l"/>
            <a:pathLst>
              <a:path h="5579997" w="11301259">
                <a:moveTo>
                  <a:pt x="0" y="0"/>
                </a:moveTo>
                <a:lnTo>
                  <a:pt x="11301259" y="0"/>
                </a:lnTo>
                <a:lnTo>
                  <a:pt x="11301259" y="5579996"/>
                </a:lnTo>
                <a:lnTo>
                  <a:pt x="0" y="5579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353502"/>
            <a:ext cx="11301259" cy="5495237"/>
          </a:xfrm>
          <a:custGeom>
            <a:avLst/>
            <a:gdLst/>
            <a:ahLst/>
            <a:cxnLst/>
            <a:rect r="r" b="b" t="t" l="l"/>
            <a:pathLst>
              <a:path h="5495237" w="11301259">
                <a:moveTo>
                  <a:pt x="0" y="0"/>
                </a:moveTo>
                <a:lnTo>
                  <a:pt x="11301259" y="0"/>
                </a:lnTo>
                <a:lnTo>
                  <a:pt x="11301259" y="5495237"/>
                </a:lnTo>
                <a:lnTo>
                  <a:pt x="0" y="54952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62749" y="1432560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관리자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077528" y="2988795"/>
            <a:ext cx="4088532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총 회원 / 게시글 / 좋아요 갯수 표출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chat js 사용 하여 데이터 시각화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핸드폰 사이즈 UI 유지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077528" y="2286827"/>
            <a:ext cx="111561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Home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537335"/>
            <a:ext cx="456336" cy="241858"/>
          </a:xfrm>
          <a:custGeom>
            <a:avLst/>
            <a:gdLst/>
            <a:ahLst/>
            <a:cxnLst/>
            <a:rect r="r" b="b" t="t" l="l"/>
            <a:pathLst>
              <a:path h="241858" w="456336">
                <a:moveTo>
                  <a:pt x="0" y="0"/>
                </a:moveTo>
                <a:lnTo>
                  <a:pt x="456336" y="0"/>
                </a:lnTo>
                <a:lnTo>
                  <a:pt x="456336" y="241858"/>
                </a:lnTo>
                <a:lnTo>
                  <a:pt x="0" y="2418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23919" y="2197856"/>
            <a:ext cx="11301259" cy="5664756"/>
          </a:xfrm>
          <a:custGeom>
            <a:avLst/>
            <a:gdLst/>
            <a:ahLst/>
            <a:cxnLst/>
            <a:rect r="r" b="b" t="t" l="l"/>
            <a:pathLst>
              <a:path h="5664756" w="11301259">
                <a:moveTo>
                  <a:pt x="0" y="0"/>
                </a:moveTo>
                <a:lnTo>
                  <a:pt x="11301259" y="0"/>
                </a:lnTo>
                <a:lnTo>
                  <a:pt x="11301259" y="5664756"/>
                </a:lnTo>
                <a:lnTo>
                  <a:pt x="0" y="5664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2500" y="885825"/>
            <a:ext cx="29808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수행 결과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63065" y="1432560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관리자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2500" y="4309916"/>
            <a:ext cx="3834408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유저 관리 / 유저 상세페이지 구현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선택한 유저 데이터 변경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메뉴 드래그 앤 드랍 사용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금지단어 추가 / 삭제 등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공지사항 추가 / 삭제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2500" y="3700316"/>
            <a:ext cx="70112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관리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52076" y="4194175"/>
            <a:ext cx="7383848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EBEEF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시연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4712436" y="816258"/>
            <a:ext cx="2884832" cy="737968"/>
            <a:chOff x="0" y="0"/>
            <a:chExt cx="759791" cy="1943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59791" cy="194362"/>
            </a:xfrm>
            <a:custGeom>
              <a:avLst/>
              <a:gdLst/>
              <a:ahLst/>
              <a:cxnLst/>
              <a:rect r="r" b="b" t="t" l="l"/>
              <a:pathLst>
                <a:path h="194362" w="759791">
                  <a:moveTo>
                    <a:pt x="97181" y="0"/>
                  </a:moveTo>
                  <a:lnTo>
                    <a:pt x="662610" y="0"/>
                  </a:lnTo>
                  <a:cubicBezTo>
                    <a:pt x="716282" y="0"/>
                    <a:pt x="759791" y="43509"/>
                    <a:pt x="759791" y="97181"/>
                  </a:cubicBezTo>
                  <a:lnTo>
                    <a:pt x="759791" y="97181"/>
                  </a:lnTo>
                  <a:cubicBezTo>
                    <a:pt x="759791" y="122955"/>
                    <a:pt x="749552" y="147673"/>
                    <a:pt x="731327" y="165898"/>
                  </a:cubicBezTo>
                  <a:cubicBezTo>
                    <a:pt x="713102" y="184123"/>
                    <a:pt x="688384" y="194362"/>
                    <a:pt x="662610" y="194362"/>
                  </a:cubicBezTo>
                  <a:lnTo>
                    <a:pt x="97181" y="194362"/>
                  </a:lnTo>
                  <a:cubicBezTo>
                    <a:pt x="71407" y="194362"/>
                    <a:pt x="46689" y="184123"/>
                    <a:pt x="28464" y="165898"/>
                  </a:cubicBezTo>
                  <a:cubicBezTo>
                    <a:pt x="10239" y="147673"/>
                    <a:pt x="0" y="122955"/>
                    <a:pt x="0" y="97181"/>
                  </a:cubicBezTo>
                  <a:lnTo>
                    <a:pt x="0" y="97181"/>
                  </a:lnTo>
                  <a:cubicBezTo>
                    <a:pt x="0" y="71407"/>
                    <a:pt x="10239" y="46689"/>
                    <a:pt x="28464" y="28464"/>
                  </a:cubicBezTo>
                  <a:cubicBezTo>
                    <a:pt x="46689" y="10239"/>
                    <a:pt x="71407" y="0"/>
                    <a:pt x="97181" y="0"/>
                  </a:cubicBezTo>
                  <a:close/>
                </a:path>
              </a:pathLst>
            </a:custGeom>
            <a:solidFill>
              <a:srgbClr val="EBEEF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759791" cy="232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5687675" y="978578"/>
            <a:ext cx="92161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The-K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887555"/>
            <a:ext cx="850431" cy="367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b="true" sz="2102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391097"/>
            <a:ext cx="1431206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조장 : 이상원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8892596"/>
            <a:ext cx="3252118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조원 : 이승환, 원유진, 김한민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52500" y="885825"/>
            <a:ext cx="227989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자체 평가 의견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59601" y="3444063"/>
            <a:ext cx="5920721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팀원들이 긍정적이고 소통이 원활하여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프로젝트 하는 내내 재밌게 진행할 수 있었습니다.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또한 기획한 것보다 화면이 잘 나와 만족스러운 반면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JSP / Servlet 구조를 이해하느라 시간을 많이 사용하여 원하는 기능 (댓글, 챗팅 등) 못 넣은게 아쉬움이 남았습니다.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059601" y="2262827"/>
            <a:ext cx="1307009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이 승 환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68531" y="7563027"/>
            <a:ext cx="4369743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기획보다 만족스러운 화면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댓글 및 챗팅 기능들을 못 넣은 아쉬움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68531" y="6664066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만족도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262827"/>
            <a:ext cx="1307009" cy="530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이 상 원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377289"/>
            <a:ext cx="5521821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이번 프로젝트로 많은것을 습득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계획서와 다르게 만들지 못한 기능에 대한 아쉬움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힘들었지만 보람있는 프로젝트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664066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만족도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453588"/>
            <a:ext cx="6973523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많이 어려웠었지만 좋은 팀원들 덕분에 문제를 해결한 부분도 많았고 이번 프로젝트를 계기로 톰캣 사용법 , JSP / Servlet의 흐름을 완전하게 이해하진 못했지만 그래도 조금은 이해했습니다.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아쉬웠던 점은 원래 목표였던 기능들을 만들지 못한것들이 아쉽습니다.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967146" y="6742012"/>
            <a:ext cx="1513349" cy="238442"/>
            <a:chOff x="0" y="0"/>
            <a:chExt cx="2017798" cy="317922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0" y="0"/>
              <a:ext cx="317922" cy="317922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424969" y="0"/>
              <a:ext cx="317922" cy="317922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849938" y="0"/>
              <a:ext cx="317922" cy="317922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1274907" y="0"/>
              <a:ext cx="317922" cy="317922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1699876" y="0"/>
              <a:ext cx="317922" cy="317922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27" id="27"/>
          <p:cNvGrpSpPr/>
          <p:nvPr/>
        </p:nvGrpSpPr>
        <p:grpSpPr>
          <a:xfrm rot="0">
            <a:off x="11006977" y="6742012"/>
            <a:ext cx="1513349" cy="238442"/>
            <a:chOff x="0" y="0"/>
            <a:chExt cx="2017798" cy="317922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317922" cy="317922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424969" y="0"/>
              <a:ext cx="317922" cy="317922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849938" y="0"/>
              <a:ext cx="317922" cy="317922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1699876" y="0"/>
              <a:ext cx="317922" cy="317922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287607" y="0"/>
              <a:ext cx="317922" cy="317922"/>
              <a:chOff x="0" y="0"/>
              <a:chExt cx="812800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006977" y="6811986"/>
            <a:ext cx="238442" cy="23844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325704" y="6811986"/>
            <a:ext cx="238442" cy="23844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281884" y="6811986"/>
            <a:ext cx="238442" cy="23844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976075" y="6811986"/>
            <a:ext cx="238442" cy="23844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294802" y="6811986"/>
            <a:ext cx="238442" cy="23844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3279558" y="6800714"/>
            <a:ext cx="238442" cy="23844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967243" y="6823257"/>
            <a:ext cx="238442" cy="238442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2631225" y="6811986"/>
            <a:ext cx="238442" cy="238442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955391" y="6811986"/>
            <a:ext cx="238442" cy="238442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19608"/>
              </a:srgbClr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652601" y="6823257"/>
            <a:ext cx="238442" cy="238442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952500" y="885825"/>
            <a:ext cx="227989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자체 평가 의견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068531" y="7239041"/>
            <a:ext cx="6417618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원하는 디자인을 푸터에 그대로 적용하여 만족.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전체적인 서버를 구현하지 못해 아쉬움이 남음.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html외에 코딩의 부족함과, 프로잭트 내에 오류 코드들을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해결하지 못 함.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068531" y="6734039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만족도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37630" y="3021124"/>
            <a:ext cx="8115300" cy="3328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직접 작업했던 것들이 웹에서 동작하는 것을 지켜보며 즐거움을 느꼈습니다. 특히 게시판에 WYSIWYG 에디터를 적용하는 과정에서 성취감을 많이 느꼈고, 프로젝트가 앞으로의 실력 향상에 커다란 양분이 될 것 같습니다. 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다만, 초기에 계획했던 여러 기능들을 완벽하게 구현하지 못한 점이 아쉬웠습니다. 추후에라도 가능하다면 더 구현해내고 싶습니다.</a:t>
            </a:r>
          </a:p>
          <a:p>
            <a:pPr algn="l">
              <a:lnSpc>
                <a:spcPts val="2940"/>
              </a:lnSpc>
            </a:pP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</a:p>
        </p:txBody>
      </p:sp>
      <p:sp>
        <p:nvSpPr>
          <p:cNvPr name="TextBox 36" id="36"/>
          <p:cNvSpPr txBox="true"/>
          <p:nvPr/>
        </p:nvSpPr>
        <p:spPr>
          <a:xfrm rot="0">
            <a:off x="1028700" y="2358077"/>
            <a:ext cx="1307009" cy="437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47"/>
              </a:lnSpc>
            </a:pPr>
            <a:r>
              <a:rPr lang="en-US" sz="3099" b="true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김 한 민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37630" y="7239041"/>
            <a:ext cx="582930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기획했던 기능을 다 구현하지 못해 팀원에게 미안함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화면기획서보다 디자인이 더 예쁘게 나왔던 점과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 기획 단계에서의 팀원들과의 소통 과정이 즐거웠음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37630" y="6734039"/>
            <a:ext cx="736104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만족도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068531" y="3361783"/>
            <a:ext cx="6560939" cy="221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HTML에서 JSP로 변환하는 과정에서 코드의 구조를 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이해하게 되었고, 이를 통해 보다 효율적으로 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활용할 수 있게 되었습니다.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또한, 코드 병합의 용이성을 위해 스타일을 Bootstrap으로 </a:t>
            </a:r>
          </a:p>
          <a:p>
            <a:pPr algn="l" marL="0" indent="0" lvl="0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설정할 필요성을 느꼈습니다. 기능 구현에 있어 </a:t>
            </a:r>
          </a:p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일부 부족한 점이 있어 아쉬움이 남습니다.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5400000">
            <a:off x="2574327" y="6871596"/>
            <a:ext cx="242857" cy="119221"/>
          </a:xfrm>
          <a:custGeom>
            <a:avLst/>
            <a:gdLst/>
            <a:ahLst/>
            <a:cxnLst/>
            <a:rect r="r" b="b" t="t" l="l"/>
            <a:pathLst>
              <a:path h="119221" w="242857">
                <a:moveTo>
                  <a:pt x="0" y="0"/>
                </a:moveTo>
                <a:lnTo>
                  <a:pt x="242857" y="0"/>
                </a:lnTo>
                <a:lnTo>
                  <a:pt x="242857" y="119221"/>
                </a:lnTo>
                <a:lnTo>
                  <a:pt x="0" y="119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0059601" y="2263906"/>
            <a:ext cx="1307009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b="true" sz="30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원 유 진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95357" y="4194175"/>
            <a:ext cx="2897285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EBEEF0"/>
                </a:solidFill>
                <a:latin typeface="Inter Bold"/>
                <a:ea typeface="Inter Bold"/>
                <a:cs typeface="Inter Bold"/>
                <a:sym typeface="Inter Bold"/>
              </a:rPr>
              <a:t>Q&amp;A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4712436" y="816258"/>
            <a:ext cx="2884832" cy="737968"/>
            <a:chOff x="0" y="0"/>
            <a:chExt cx="759791" cy="19436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59791" cy="194362"/>
            </a:xfrm>
            <a:custGeom>
              <a:avLst/>
              <a:gdLst/>
              <a:ahLst/>
              <a:cxnLst/>
              <a:rect r="r" b="b" t="t" l="l"/>
              <a:pathLst>
                <a:path h="194362" w="759791">
                  <a:moveTo>
                    <a:pt x="97181" y="0"/>
                  </a:moveTo>
                  <a:lnTo>
                    <a:pt x="662610" y="0"/>
                  </a:lnTo>
                  <a:cubicBezTo>
                    <a:pt x="716282" y="0"/>
                    <a:pt x="759791" y="43509"/>
                    <a:pt x="759791" y="97181"/>
                  </a:cubicBezTo>
                  <a:lnTo>
                    <a:pt x="759791" y="97181"/>
                  </a:lnTo>
                  <a:cubicBezTo>
                    <a:pt x="759791" y="122955"/>
                    <a:pt x="749552" y="147673"/>
                    <a:pt x="731327" y="165898"/>
                  </a:cubicBezTo>
                  <a:cubicBezTo>
                    <a:pt x="713102" y="184123"/>
                    <a:pt x="688384" y="194362"/>
                    <a:pt x="662610" y="194362"/>
                  </a:cubicBezTo>
                  <a:lnTo>
                    <a:pt x="97181" y="194362"/>
                  </a:lnTo>
                  <a:cubicBezTo>
                    <a:pt x="71407" y="194362"/>
                    <a:pt x="46689" y="184123"/>
                    <a:pt x="28464" y="165898"/>
                  </a:cubicBezTo>
                  <a:cubicBezTo>
                    <a:pt x="10239" y="147673"/>
                    <a:pt x="0" y="122955"/>
                    <a:pt x="0" y="97181"/>
                  </a:cubicBezTo>
                  <a:lnTo>
                    <a:pt x="0" y="97181"/>
                  </a:lnTo>
                  <a:cubicBezTo>
                    <a:pt x="0" y="71407"/>
                    <a:pt x="10239" y="46689"/>
                    <a:pt x="28464" y="28464"/>
                  </a:cubicBezTo>
                  <a:cubicBezTo>
                    <a:pt x="46689" y="10239"/>
                    <a:pt x="71407" y="0"/>
                    <a:pt x="97181" y="0"/>
                  </a:cubicBezTo>
                  <a:close/>
                </a:path>
              </a:pathLst>
            </a:custGeom>
            <a:solidFill>
              <a:srgbClr val="EBEEF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759791" cy="232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5687675" y="978578"/>
            <a:ext cx="92161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The-K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887555"/>
            <a:ext cx="850431" cy="367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b="true" sz="2102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391097"/>
            <a:ext cx="1431206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조장 : 이상원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8892596"/>
            <a:ext cx="3252118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조원 : 이승환, 원유진, 김한민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712436" y="816258"/>
            <a:ext cx="2884832" cy="737968"/>
            <a:chOff x="0" y="0"/>
            <a:chExt cx="759791" cy="1943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9791" cy="194362"/>
            </a:xfrm>
            <a:custGeom>
              <a:avLst/>
              <a:gdLst/>
              <a:ahLst/>
              <a:cxnLst/>
              <a:rect r="r" b="b" t="t" l="l"/>
              <a:pathLst>
                <a:path h="194362" w="759791">
                  <a:moveTo>
                    <a:pt x="97181" y="0"/>
                  </a:moveTo>
                  <a:lnTo>
                    <a:pt x="662610" y="0"/>
                  </a:lnTo>
                  <a:cubicBezTo>
                    <a:pt x="716282" y="0"/>
                    <a:pt x="759791" y="43509"/>
                    <a:pt x="759791" y="97181"/>
                  </a:cubicBezTo>
                  <a:lnTo>
                    <a:pt x="759791" y="97181"/>
                  </a:lnTo>
                  <a:cubicBezTo>
                    <a:pt x="759791" y="122955"/>
                    <a:pt x="749552" y="147673"/>
                    <a:pt x="731327" y="165898"/>
                  </a:cubicBezTo>
                  <a:cubicBezTo>
                    <a:pt x="713102" y="184123"/>
                    <a:pt x="688384" y="194362"/>
                    <a:pt x="662610" y="194362"/>
                  </a:cubicBezTo>
                  <a:lnTo>
                    <a:pt x="97181" y="194362"/>
                  </a:lnTo>
                  <a:cubicBezTo>
                    <a:pt x="71407" y="194362"/>
                    <a:pt x="46689" y="184123"/>
                    <a:pt x="28464" y="165898"/>
                  </a:cubicBezTo>
                  <a:cubicBezTo>
                    <a:pt x="10239" y="147673"/>
                    <a:pt x="0" y="122955"/>
                    <a:pt x="0" y="97181"/>
                  </a:cubicBezTo>
                  <a:lnTo>
                    <a:pt x="0" y="97181"/>
                  </a:lnTo>
                  <a:cubicBezTo>
                    <a:pt x="0" y="71407"/>
                    <a:pt x="10239" y="46689"/>
                    <a:pt x="28464" y="28464"/>
                  </a:cubicBezTo>
                  <a:cubicBezTo>
                    <a:pt x="46689" y="10239"/>
                    <a:pt x="71407" y="0"/>
                    <a:pt x="97181" y="0"/>
                  </a:cubicBezTo>
                  <a:close/>
                </a:path>
              </a:pathLst>
            </a:custGeom>
            <a:solidFill>
              <a:srgbClr val="EBEEF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59791" cy="232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5694972" y="978578"/>
            <a:ext cx="91975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?the-k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7887555"/>
            <a:ext cx="850431" cy="367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b="true" sz="2102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8391097"/>
            <a:ext cx="1431206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조장 : 이상원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8892596"/>
            <a:ext cx="3252118" cy="36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3"/>
              </a:lnSpc>
              <a:spcBef>
                <a:spcPct val="0"/>
              </a:spcBef>
            </a:pPr>
            <a:r>
              <a:rPr lang="en-US" sz="2102" b="tru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조원 : 이승환, 원유진, 김한민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068979" y="4194175"/>
            <a:ext cx="6150043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999"/>
              </a:lnSpc>
              <a:spcBef>
                <a:spcPct val="0"/>
              </a:spcBef>
            </a:pPr>
            <a:r>
              <a:rPr lang="en-US" b="true" sz="9999">
                <a:solidFill>
                  <a:srgbClr val="EBEEF0"/>
                </a:solidFill>
                <a:latin typeface="Inter Bold"/>
                <a:ea typeface="Inter Bold"/>
                <a:cs typeface="Inter Bold"/>
                <a:sym typeface="Inter Bold"/>
              </a:rPr>
              <a:t>감사합니다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712436" y="844544"/>
            <a:ext cx="2884832" cy="709682"/>
            <a:chOff x="0" y="0"/>
            <a:chExt cx="759791" cy="18691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59791" cy="186912"/>
            </a:xfrm>
            <a:custGeom>
              <a:avLst/>
              <a:gdLst/>
              <a:ahLst/>
              <a:cxnLst/>
              <a:rect r="r" b="b" t="t" l="l"/>
              <a:pathLst>
                <a:path h="186912" w="759791">
                  <a:moveTo>
                    <a:pt x="93456" y="0"/>
                  </a:moveTo>
                  <a:lnTo>
                    <a:pt x="666335" y="0"/>
                  </a:lnTo>
                  <a:cubicBezTo>
                    <a:pt x="717949" y="0"/>
                    <a:pt x="759791" y="41842"/>
                    <a:pt x="759791" y="93456"/>
                  </a:cubicBezTo>
                  <a:lnTo>
                    <a:pt x="759791" y="93456"/>
                  </a:lnTo>
                  <a:cubicBezTo>
                    <a:pt x="759791" y="118242"/>
                    <a:pt x="749945" y="142013"/>
                    <a:pt x="732418" y="159540"/>
                  </a:cubicBezTo>
                  <a:cubicBezTo>
                    <a:pt x="714892" y="177066"/>
                    <a:pt x="691121" y="186912"/>
                    <a:pt x="666335" y="186912"/>
                  </a:cubicBezTo>
                  <a:lnTo>
                    <a:pt x="93456" y="186912"/>
                  </a:lnTo>
                  <a:cubicBezTo>
                    <a:pt x="41842" y="186912"/>
                    <a:pt x="0" y="145070"/>
                    <a:pt x="0" y="93456"/>
                  </a:cubicBezTo>
                  <a:lnTo>
                    <a:pt x="0" y="93456"/>
                  </a:lnTo>
                  <a:cubicBezTo>
                    <a:pt x="0" y="41842"/>
                    <a:pt x="41842" y="0"/>
                    <a:pt x="93456" y="0"/>
                  </a:cubicBezTo>
                  <a:close/>
                </a:path>
              </a:pathLst>
            </a:custGeom>
            <a:solidFill>
              <a:srgbClr val="EBEEF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59791" cy="2250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5687675" y="978217"/>
            <a:ext cx="92161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The-K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00699" y="0"/>
            <a:ext cx="5539477" cy="10287000"/>
            <a:chOff x="0" y="0"/>
            <a:chExt cx="85821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8210" cy="1593725"/>
            </a:xfrm>
            <a:custGeom>
              <a:avLst/>
              <a:gdLst/>
              <a:ahLst/>
              <a:cxnLst/>
              <a:rect r="r" b="b" t="t" l="l"/>
              <a:pathLst>
                <a:path h="1593725" w="858210">
                  <a:moveTo>
                    <a:pt x="0" y="0"/>
                  </a:moveTo>
                  <a:lnTo>
                    <a:pt x="858210" y="0"/>
                  </a:lnTo>
                  <a:lnTo>
                    <a:pt x="85821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5808" t="0" r="-1580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90600" y="3695101"/>
            <a:ext cx="11221241" cy="237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전 세계적으로 뻗어나가자는 의미로 이 주제를 선정하였고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정보 공유를 위해 사용자들이 참여하고 소통할 수 있는 사이트를 개설하고,  정서적 연결과 유대감을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충족시킬 수 있는 커뮤니티 사이트를 만들기 위해 네이버 유랑 카페를 참고했습니다.</a:t>
            </a:r>
          </a:p>
          <a:p>
            <a:pPr algn="l">
              <a:lnSpc>
                <a:spcPts val="2100"/>
              </a:lnSpc>
            </a:p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뿐만 아니라  트위터(“X”), 블라인드 등을 참고하여 저희가 진행하였던 JSP 및 SERVLET 학습 과정을 최대한 반영 하여 활용하였습니다.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90600" y="7390621"/>
            <a:ext cx="11221241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학습 과정인 K-DIGITAL TRAINING의 K처럼 전 세계가 주목하고 있는 한류, K를 표현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2500" y="2758883"/>
            <a:ext cx="590341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프로젝트 주제 및 선정 배경, 기획 의도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2500" y="6454403"/>
            <a:ext cx="121369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THE-K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2500" y="866775"/>
            <a:ext cx="3476625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01 프로젝트 개요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02180" y="2262615"/>
            <a:ext cx="4557120" cy="3940250"/>
          </a:xfrm>
          <a:custGeom>
            <a:avLst/>
            <a:gdLst/>
            <a:ahLst/>
            <a:cxnLst/>
            <a:rect r="r" b="b" t="t" l="l"/>
            <a:pathLst>
              <a:path h="3940250" w="4557120">
                <a:moveTo>
                  <a:pt x="0" y="0"/>
                </a:moveTo>
                <a:lnTo>
                  <a:pt x="4557120" y="0"/>
                </a:lnTo>
                <a:lnTo>
                  <a:pt x="4557120" y="3940250"/>
                </a:lnTo>
                <a:lnTo>
                  <a:pt x="0" y="3940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257" b="-435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12236" y="2812114"/>
            <a:ext cx="5765627" cy="2841252"/>
          </a:xfrm>
          <a:custGeom>
            <a:avLst/>
            <a:gdLst/>
            <a:ahLst/>
            <a:cxnLst/>
            <a:rect r="r" b="b" t="t" l="l"/>
            <a:pathLst>
              <a:path h="2841252" w="5765627">
                <a:moveTo>
                  <a:pt x="0" y="0"/>
                </a:moveTo>
                <a:lnTo>
                  <a:pt x="5765626" y="0"/>
                </a:lnTo>
                <a:lnTo>
                  <a:pt x="5765626" y="2841252"/>
                </a:lnTo>
                <a:lnTo>
                  <a:pt x="0" y="2841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2100" r="-7237" b="-1357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18836" y="2838872"/>
            <a:ext cx="4542371" cy="2787737"/>
          </a:xfrm>
          <a:custGeom>
            <a:avLst/>
            <a:gdLst/>
            <a:ahLst/>
            <a:cxnLst/>
            <a:rect r="r" b="b" t="t" l="l"/>
            <a:pathLst>
              <a:path h="2787737" w="4542371">
                <a:moveTo>
                  <a:pt x="0" y="0"/>
                </a:moveTo>
                <a:lnTo>
                  <a:pt x="4542371" y="0"/>
                </a:lnTo>
                <a:lnTo>
                  <a:pt x="4542371" y="2787736"/>
                </a:lnTo>
                <a:lnTo>
                  <a:pt x="0" y="2787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2500" y="866775"/>
            <a:ext cx="3523878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02 프로젝트 내용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12236" y="7426929"/>
            <a:ext cx="7722243" cy="1203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1890"/>
              </a:lnSpc>
              <a:buAutoNum type="arabicPeriod" startAt="1"/>
            </a:pPr>
            <a:r>
              <a:rPr lang="en-US" sz="2100" spc="-14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회원 : 회원가입을 통해 로그인 시 저장된 정보를 통해 사용자 확인</a:t>
            </a:r>
          </a:p>
          <a:p>
            <a:pPr algn="l">
              <a:lnSpc>
                <a:spcPts val="1890"/>
              </a:lnSpc>
            </a:pPr>
          </a:p>
          <a:p>
            <a:pPr algn="l">
              <a:lnSpc>
                <a:spcPts val="1890"/>
              </a:lnSpc>
            </a:pPr>
            <a:r>
              <a:rPr lang="en-US" sz="2100" spc="-14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  2. 게시판 : API WYSIWYG 사용하여 게시글 작성</a:t>
            </a:r>
          </a:p>
          <a:p>
            <a:pPr algn="l">
              <a:lnSpc>
                <a:spcPts val="1890"/>
              </a:lnSpc>
            </a:pPr>
          </a:p>
          <a:p>
            <a:pPr algn="l">
              <a:lnSpc>
                <a:spcPts val="1890"/>
              </a:lnSpc>
            </a:pPr>
            <a:r>
              <a:rPr lang="en-US" sz="2100" spc="-14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  3. 관리자 : CHAT JS 사용하여 데이터 시각화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93899" y="7322154"/>
            <a:ext cx="585286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유랑(네이버 카페), 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  <a:hlinkClick r:id="rId5" tooltip="https://korean.visitseoul.net"/>
              </a:rPr>
              <a:t>서울관광의 모든 것, Visit Seoul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,  </a:t>
            </a:r>
          </a:p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블라인드, x(트위터) 등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12236" y="6607779"/>
            <a:ext cx="412082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정보 공유 커뮤니티 사이트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993899" y="6607779"/>
            <a:ext cx="184100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참고 사이트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00699" y="0"/>
            <a:ext cx="5539477" cy="10287000"/>
            <a:chOff x="0" y="0"/>
            <a:chExt cx="85821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8210" cy="1593725"/>
            </a:xfrm>
            <a:custGeom>
              <a:avLst/>
              <a:gdLst/>
              <a:ahLst/>
              <a:cxnLst/>
              <a:rect r="r" b="b" t="t" l="l"/>
              <a:pathLst>
                <a:path h="1593725" w="858210">
                  <a:moveTo>
                    <a:pt x="0" y="0"/>
                  </a:moveTo>
                  <a:lnTo>
                    <a:pt x="858210" y="0"/>
                  </a:lnTo>
                  <a:lnTo>
                    <a:pt x="85821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5808" t="0" r="-15808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52500" y="866775"/>
            <a:ext cx="2650108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03 기대 효과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52500" y="3562225"/>
            <a:ext cx="11221241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한국 외에도 누구나 공통의 관심사로 만나고 네트워킹 할 수 있는 공간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2500" y="7222064"/>
            <a:ext cx="11221241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지역사회에서 한국에 대한 다양한 취미와 관심사를 가진 사람들의 모임 소통 창구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2500" y="2642026"/>
            <a:ext cx="140211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커뮤니티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2500" y="6301865"/>
            <a:ext cx="3419773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사람들의 모임 및 동행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2500" y="5206407"/>
            <a:ext cx="11221241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일반인들도 홍보할수 있는 기회를 제공 및 마케팅 수단으로 이용 가능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서버 유지보수에 필요한 금액 창출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2500" y="4286208"/>
            <a:ext cx="140211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프로모션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654854" y="4432934"/>
            <a:ext cx="1663314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28700" y="4072397"/>
            <a:ext cx="3086100" cy="721075"/>
            <a:chOff x="0" y="0"/>
            <a:chExt cx="4114800" cy="96143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114800" cy="961433"/>
              <a:chOff x="0" y="0"/>
              <a:chExt cx="812800" cy="18991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189913"/>
              </a:xfrm>
              <a:custGeom>
                <a:avLst/>
                <a:gdLst/>
                <a:ahLst/>
                <a:cxnLst/>
                <a:rect r="r" b="b" t="t" l="l"/>
                <a:pathLst>
                  <a:path h="189913" w="812800">
                    <a:moveTo>
                      <a:pt x="94956" y="0"/>
                    </a:moveTo>
                    <a:lnTo>
                      <a:pt x="717844" y="0"/>
                    </a:lnTo>
                    <a:cubicBezTo>
                      <a:pt x="743028" y="0"/>
                      <a:pt x="767180" y="10004"/>
                      <a:pt x="784988" y="27812"/>
                    </a:cubicBezTo>
                    <a:cubicBezTo>
                      <a:pt x="802796" y="45620"/>
                      <a:pt x="812800" y="69772"/>
                      <a:pt x="812800" y="94956"/>
                    </a:cubicBezTo>
                    <a:lnTo>
                      <a:pt x="812800" y="94956"/>
                    </a:lnTo>
                    <a:cubicBezTo>
                      <a:pt x="812800" y="147399"/>
                      <a:pt x="770287" y="189913"/>
                      <a:pt x="717844" y="189913"/>
                    </a:cubicBezTo>
                    <a:lnTo>
                      <a:pt x="94956" y="189913"/>
                    </a:lnTo>
                    <a:cubicBezTo>
                      <a:pt x="69772" y="189913"/>
                      <a:pt x="45620" y="179908"/>
                      <a:pt x="27812" y="162101"/>
                    </a:cubicBezTo>
                    <a:cubicBezTo>
                      <a:pt x="10004" y="144293"/>
                      <a:pt x="0" y="120140"/>
                      <a:pt x="0" y="94956"/>
                    </a:cubicBezTo>
                    <a:lnTo>
                      <a:pt x="0" y="94956"/>
                    </a:lnTo>
                    <a:cubicBezTo>
                      <a:pt x="0" y="69772"/>
                      <a:pt x="10004" y="45620"/>
                      <a:pt x="27812" y="27812"/>
                    </a:cubicBezTo>
                    <a:cubicBezTo>
                      <a:pt x="45620" y="10004"/>
                      <a:pt x="69772" y="0"/>
                      <a:pt x="9495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2280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537021" y="109241"/>
              <a:ext cx="3040757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EBEEF0"/>
                  </a:solidFill>
                  <a:latin typeface="Source Han Sans KR Bold"/>
                  <a:ea typeface="Source Han Sans KR Bold"/>
                  <a:cs typeface="Source Han Sans KR Bold"/>
                  <a:sym typeface="Source Han Sans KR Bold"/>
                </a:rPr>
                <a:t>기술 스택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65443" y="6107373"/>
            <a:ext cx="1266466" cy="1266466"/>
          </a:xfrm>
          <a:custGeom>
            <a:avLst/>
            <a:gdLst/>
            <a:ahLst/>
            <a:cxnLst/>
            <a:rect r="r" b="b" t="t" l="l"/>
            <a:pathLst>
              <a:path h="1266466" w="1266466">
                <a:moveTo>
                  <a:pt x="0" y="0"/>
                </a:moveTo>
                <a:lnTo>
                  <a:pt x="1266467" y="0"/>
                </a:lnTo>
                <a:lnTo>
                  <a:pt x="1266467" y="1266466"/>
                </a:lnTo>
                <a:lnTo>
                  <a:pt x="0" y="1266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542508" y="6107373"/>
            <a:ext cx="1266466" cy="1266466"/>
          </a:xfrm>
          <a:custGeom>
            <a:avLst/>
            <a:gdLst/>
            <a:ahLst/>
            <a:cxnLst/>
            <a:rect r="r" b="b" t="t" l="l"/>
            <a:pathLst>
              <a:path h="1266466" w="1266466">
                <a:moveTo>
                  <a:pt x="0" y="0"/>
                </a:moveTo>
                <a:lnTo>
                  <a:pt x="1266466" y="0"/>
                </a:lnTo>
                <a:lnTo>
                  <a:pt x="1266466" y="1266466"/>
                </a:lnTo>
                <a:lnTo>
                  <a:pt x="0" y="12664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2430" y="7625325"/>
            <a:ext cx="1599125" cy="1343015"/>
          </a:xfrm>
          <a:custGeom>
            <a:avLst/>
            <a:gdLst/>
            <a:ahLst/>
            <a:cxnLst/>
            <a:rect r="r" b="b" t="t" l="l"/>
            <a:pathLst>
              <a:path h="1343015" w="1599125">
                <a:moveTo>
                  <a:pt x="0" y="0"/>
                </a:moveTo>
                <a:lnTo>
                  <a:pt x="1599125" y="0"/>
                </a:lnTo>
                <a:lnTo>
                  <a:pt x="1599125" y="1343015"/>
                </a:lnTo>
                <a:lnTo>
                  <a:pt x="0" y="1343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401821" y="6001644"/>
            <a:ext cx="1477923" cy="1477923"/>
          </a:xfrm>
          <a:custGeom>
            <a:avLst/>
            <a:gdLst/>
            <a:ahLst/>
            <a:cxnLst/>
            <a:rect r="r" b="b" t="t" l="l"/>
            <a:pathLst>
              <a:path h="1477923" w="1477923">
                <a:moveTo>
                  <a:pt x="0" y="0"/>
                </a:moveTo>
                <a:lnTo>
                  <a:pt x="1477923" y="0"/>
                </a:lnTo>
                <a:lnTo>
                  <a:pt x="1477923" y="1477924"/>
                </a:lnTo>
                <a:lnTo>
                  <a:pt x="0" y="1477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373101" y="6137748"/>
            <a:ext cx="1350910" cy="1205717"/>
          </a:xfrm>
          <a:custGeom>
            <a:avLst/>
            <a:gdLst/>
            <a:ahLst/>
            <a:cxnLst/>
            <a:rect r="r" b="b" t="t" l="l"/>
            <a:pathLst>
              <a:path h="1205717" w="1350910">
                <a:moveTo>
                  <a:pt x="0" y="0"/>
                </a:moveTo>
                <a:lnTo>
                  <a:pt x="1350910" y="0"/>
                </a:lnTo>
                <a:lnTo>
                  <a:pt x="1350910" y="1205716"/>
                </a:lnTo>
                <a:lnTo>
                  <a:pt x="0" y="120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021" r="0" b="-602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256712" y="7595521"/>
            <a:ext cx="1402623" cy="1402623"/>
          </a:xfrm>
          <a:custGeom>
            <a:avLst/>
            <a:gdLst/>
            <a:ahLst/>
            <a:cxnLst/>
            <a:rect r="r" b="b" t="t" l="l"/>
            <a:pathLst>
              <a:path h="1402623" w="1402623">
                <a:moveTo>
                  <a:pt x="0" y="0"/>
                </a:moveTo>
                <a:lnTo>
                  <a:pt x="1402623" y="0"/>
                </a:lnTo>
                <a:lnTo>
                  <a:pt x="1402623" y="1402623"/>
                </a:lnTo>
                <a:lnTo>
                  <a:pt x="0" y="14026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56939" y="7749851"/>
            <a:ext cx="1166892" cy="1093961"/>
          </a:xfrm>
          <a:custGeom>
            <a:avLst/>
            <a:gdLst/>
            <a:ahLst/>
            <a:cxnLst/>
            <a:rect r="r" b="b" t="t" l="l"/>
            <a:pathLst>
              <a:path h="1093961" w="1166892">
                <a:moveTo>
                  <a:pt x="0" y="0"/>
                </a:moveTo>
                <a:lnTo>
                  <a:pt x="1166892" y="0"/>
                </a:lnTo>
                <a:lnTo>
                  <a:pt x="1166892" y="1093962"/>
                </a:lnTo>
                <a:lnTo>
                  <a:pt x="0" y="1093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605885" y="6087841"/>
            <a:ext cx="1305530" cy="1305530"/>
          </a:xfrm>
          <a:custGeom>
            <a:avLst/>
            <a:gdLst/>
            <a:ahLst/>
            <a:cxnLst/>
            <a:rect r="r" b="b" t="t" l="l"/>
            <a:pathLst>
              <a:path h="1305530" w="1305530">
                <a:moveTo>
                  <a:pt x="0" y="0"/>
                </a:moveTo>
                <a:lnTo>
                  <a:pt x="1305530" y="0"/>
                </a:lnTo>
                <a:lnTo>
                  <a:pt x="1305530" y="1305530"/>
                </a:lnTo>
                <a:lnTo>
                  <a:pt x="0" y="1305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16302" y="7724588"/>
            <a:ext cx="1144489" cy="1144489"/>
          </a:xfrm>
          <a:custGeom>
            <a:avLst/>
            <a:gdLst/>
            <a:ahLst/>
            <a:cxnLst/>
            <a:rect r="r" b="b" t="t" l="l"/>
            <a:pathLst>
              <a:path h="1144489" w="1144489">
                <a:moveTo>
                  <a:pt x="0" y="0"/>
                </a:moveTo>
                <a:lnTo>
                  <a:pt x="1144489" y="0"/>
                </a:lnTo>
                <a:lnTo>
                  <a:pt x="1144489" y="1144489"/>
                </a:lnTo>
                <a:lnTo>
                  <a:pt x="0" y="1144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40783" y="7682384"/>
            <a:ext cx="1507847" cy="1228895"/>
          </a:xfrm>
          <a:custGeom>
            <a:avLst/>
            <a:gdLst/>
            <a:ahLst/>
            <a:cxnLst/>
            <a:rect r="r" b="b" t="t" l="l"/>
            <a:pathLst>
              <a:path h="1228895" w="1507847">
                <a:moveTo>
                  <a:pt x="0" y="0"/>
                </a:moveTo>
                <a:lnTo>
                  <a:pt x="1507847" y="0"/>
                </a:lnTo>
                <a:lnTo>
                  <a:pt x="1507847" y="1228896"/>
                </a:lnTo>
                <a:lnTo>
                  <a:pt x="0" y="12288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237154" y="7559330"/>
            <a:ext cx="1475004" cy="1475004"/>
          </a:xfrm>
          <a:custGeom>
            <a:avLst/>
            <a:gdLst/>
            <a:ahLst/>
            <a:cxnLst/>
            <a:rect r="r" b="b" t="t" l="l"/>
            <a:pathLst>
              <a:path h="1475004" w="1475004">
                <a:moveTo>
                  <a:pt x="0" y="0"/>
                </a:moveTo>
                <a:lnTo>
                  <a:pt x="1475004" y="0"/>
                </a:lnTo>
                <a:lnTo>
                  <a:pt x="1475004" y="1475004"/>
                </a:lnTo>
                <a:lnTo>
                  <a:pt x="0" y="14750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77330" y="5868062"/>
            <a:ext cx="2695771" cy="1745089"/>
          </a:xfrm>
          <a:custGeom>
            <a:avLst/>
            <a:gdLst/>
            <a:ahLst/>
            <a:cxnLst/>
            <a:rect r="r" b="b" t="t" l="l"/>
            <a:pathLst>
              <a:path h="1745089" w="2695771">
                <a:moveTo>
                  <a:pt x="0" y="0"/>
                </a:moveTo>
                <a:lnTo>
                  <a:pt x="2695771" y="0"/>
                </a:lnTo>
                <a:lnTo>
                  <a:pt x="2695771" y="1745088"/>
                </a:lnTo>
                <a:lnTo>
                  <a:pt x="0" y="17450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6205139" y="5224558"/>
            <a:ext cx="1735691" cy="54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SERVICE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2500" y="866775"/>
            <a:ext cx="2686050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04 사용 기술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763469" y="981075"/>
            <a:ext cx="9393990" cy="944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8"/>
              </a:lnSpc>
            </a:pPr>
            <a:r>
              <a:rPr lang="en-US" sz="1806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HTML, CSS, JavaScript,  jQuery, Bootstrap</a:t>
            </a:r>
          </a:p>
          <a:p>
            <a:pPr algn="just">
              <a:lnSpc>
                <a:spcPts val="2528"/>
              </a:lnSpc>
            </a:pPr>
            <a:r>
              <a:rPr lang="en-US" sz="1806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Chart.js (차트),  bxSlider(이미지 슬라이더), Quill(텍스트 편집기)</a:t>
            </a:r>
          </a:p>
          <a:p>
            <a:pPr algn="just">
              <a:lnSpc>
                <a:spcPts val="2528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6243665" y="971550"/>
            <a:ext cx="203835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FRONT-END</a:t>
            </a:r>
          </a:p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63469" y="2073513"/>
            <a:ext cx="8300405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JAVA, JSP, Servlet, MyBatis, MariaDB, 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Lombok,  Jakarta-email, Maven, Tomcat, AWS(EC2)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6338915" y="2064067"/>
            <a:ext cx="184785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BACK-END</a:t>
            </a:r>
          </a:p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763469" y="3166110"/>
            <a:ext cx="6131509" cy="9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Git, GitHub, GOOGLE SHEETS, DISCORD,</a:t>
            </a:r>
          </a:p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Eclipse, DBeaver, VScode</a:t>
            </a:r>
          </a:p>
          <a:p>
            <a:pPr algn="just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6672290" y="3156585"/>
            <a:ext cx="118110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TOOLS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92930" y="5224558"/>
            <a:ext cx="1327399" cy="54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UI / UX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225640" y="5224558"/>
            <a:ext cx="1374507" cy="54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CO-OP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5884956" y="5224558"/>
            <a:ext cx="652138" cy="548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23"/>
              </a:lnSpc>
              <a:spcBef>
                <a:spcPct val="0"/>
              </a:spcBef>
            </a:pPr>
            <a:r>
              <a:rPr lang="en-US" b="true" sz="315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IDE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6690252"/>
            <a:ext cx="182880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3343393" y="6329715"/>
            <a:ext cx="3086100" cy="721075"/>
            <a:chOff x="0" y="0"/>
            <a:chExt cx="812800" cy="18991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189913"/>
            </a:xfrm>
            <a:custGeom>
              <a:avLst/>
              <a:gdLst/>
              <a:ahLst/>
              <a:cxnLst/>
              <a:rect r="r" b="b" t="t" l="l"/>
              <a:pathLst>
                <a:path h="189913" w="812800">
                  <a:moveTo>
                    <a:pt x="94956" y="0"/>
                  </a:moveTo>
                  <a:lnTo>
                    <a:pt x="717844" y="0"/>
                  </a:lnTo>
                  <a:cubicBezTo>
                    <a:pt x="743028" y="0"/>
                    <a:pt x="767180" y="10004"/>
                    <a:pt x="784988" y="27812"/>
                  </a:cubicBezTo>
                  <a:cubicBezTo>
                    <a:pt x="802796" y="45620"/>
                    <a:pt x="812800" y="69772"/>
                    <a:pt x="812800" y="94956"/>
                  </a:cubicBezTo>
                  <a:lnTo>
                    <a:pt x="812800" y="94956"/>
                  </a:lnTo>
                  <a:cubicBezTo>
                    <a:pt x="812800" y="147399"/>
                    <a:pt x="770287" y="189913"/>
                    <a:pt x="717844" y="189913"/>
                  </a:cubicBezTo>
                  <a:lnTo>
                    <a:pt x="94956" y="189913"/>
                  </a:lnTo>
                  <a:cubicBezTo>
                    <a:pt x="69772" y="189913"/>
                    <a:pt x="45620" y="179908"/>
                    <a:pt x="27812" y="162101"/>
                  </a:cubicBezTo>
                  <a:cubicBezTo>
                    <a:pt x="10004" y="144293"/>
                    <a:pt x="0" y="120140"/>
                    <a:pt x="0" y="94956"/>
                  </a:cubicBezTo>
                  <a:lnTo>
                    <a:pt x="0" y="94956"/>
                  </a:lnTo>
                  <a:cubicBezTo>
                    <a:pt x="0" y="69772"/>
                    <a:pt x="10004" y="45620"/>
                    <a:pt x="27812" y="27812"/>
                  </a:cubicBezTo>
                  <a:cubicBezTo>
                    <a:pt x="45620" y="10004"/>
                    <a:pt x="69772" y="0"/>
                    <a:pt x="9495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228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4035444" y="6394977"/>
            <a:ext cx="170199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BEEF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김한민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874171" y="6329715"/>
            <a:ext cx="3086100" cy="721075"/>
            <a:chOff x="0" y="0"/>
            <a:chExt cx="812800" cy="18991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89913"/>
            </a:xfrm>
            <a:custGeom>
              <a:avLst/>
              <a:gdLst/>
              <a:ahLst/>
              <a:cxnLst/>
              <a:rect r="r" b="b" t="t" l="l"/>
              <a:pathLst>
                <a:path h="189913" w="812800">
                  <a:moveTo>
                    <a:pt x="94956" y="0"/>
                  </a:moveTo>
                  <a:lnTo>
                    <a:pt x="717844" y="0"/>
                  </a:lnTo>
                  <a:cubicBezTo>
                    <a:pt x="743028" y="0"/>
                    <a:pt x="767180" y="10004"/>
                    <a:pt x="784988" y="27812"/>
                  </a:cubicBezTo>
                  <a:cubicBezTo>
                    <a:pt x="802796" y="45620"/>
                    <a:pt x="812800" y="69772"/>
                    <a:pt x="812800" y="94956"/>
                  </a:cubicBezTo>
                  <a:lnTo>
                    <a:pt x="812800" y="94956"/>
                  </a:lnTo>
                  <a:cubicBezTo>
                    <a:pt x="812800" y="147399"/>
                    <a:pt x="770287" y="189913"/>
                    <a:pt x="717844" y="189913"/>
                  </a:cubicBezTo>
                  <a:lnTo>
                    <a:pt x="94956" y="189913"/>
                  </a:lnTo>
                  <a:cubicBezTo>
                    <a:pt x="69772" y="189913"/>
                    <a:pt x="45620" y="179908"/>
                    <a:pt x="27812" y="162101"/>
                  </a:cubicBezTo>
                  <a:cubicBezTo>
                    <a:pt x="10004" y="144293"/>
                    <a:pt x="0" y="120140"/>
                    <a:pt x="0" y="94956"/>
                  </a:cubicBezTo>
                  <a:lnTo>
                    <a:pt x="0" y="94956"/>
                  </a:lnTo>
                  <a:cubicBezTo>
                    <a:pt x="0" y="69772"/>
                    <a:pt x="10004" y="45620"/>
                    <a:pt x="27812" y="27812"/>
                  </a:cubicBezTo>
                  <a:cubicBezTo>
                    <a:pt x="45620" y="10004"/>
                    <a:pt x="69772" y="0"/>
                    <a:pt x="9495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228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637473" y="6394977"/>
            <a:ext cx="155949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BEEF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원유진</a:t>
            </a:r>
          </a:p>
        </p:txBody>
      </p:sp>
      <p:sp>
        <p:nvSpPr>
          <p:cNvPr name="AutoShape 11" id="11"/>
          <p:cNvSpPr/>
          <p:nvPr/>
        </p:nvSpPr>
        <p:spPr>
          <a:xfrm>
            <a:off x="0" y="2542599"/>
            <a:ext cx="182880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3343393" y="2182062"/>
            <a:ext cx="3086100" cy="721075"/>
            <a:chOff x="0" y="0"/>
            <a:chExt cx="812800" cy="1899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189913"/>
            </a:xfrm>
            <a:custGeom>
              <a:avLst/>
              <a:gdLst/>
              <a:ahLst/>
              <a:cxnLst/>
              <a:rect r="r" b="b" t="t" l="l"/>
              <a:pathLst>
                <a:path h="189913" w="812800">
                  <a:moveTo>
                    <a:pt x="94956" y="0"/>
                  </a:moveTo>
                  <a:lnTo>
                    <a:pt x="717844" y="0"/>
                  </a:lnTo>
                  <a:cubicBezTo>
                    <a:pt x="743028" y="0"/>
                    <a:pt x="767180" y="10004"/>
                    <a:pt x="784988" y="27812"/>
                  </a:cubicBezTo>
                  <a:cubicBezTo>
                    <a:pt x="802796" y="45620"/>
                    <a:pt x="812800" y="69772"/>
                    <a:pt x="812800" y="94956"/>
                  </a:cubicBezTo>
                  <a:lnTo>
                    <a:pt x="812800" y="94956"/>
                  </a:lnTo>
                  <a:cubicBezTo>
                    <a:pt x="812800" y="147399"/>
                    <a:pt x="770287" y="189913"/>
                    <a:pt x="717844" y="189913"/>
                  </a:cubicBezTo>
                  <a:lnTo>
                    <a:pt x="94956" y="189913"/>
                  </a:lnTo>
                  <a:cubicBezTo>
                    <a:pt x="69772" y="189913"/>
                    <a:pt x="45620" y="179908"/>
                    <a:pt x="27812" y="162101"/>
                  </a:cubicBezTo>
                  <a:cubicBezTo>
                    <a:pt x="10004" y="144293"/>
                    <a:pt x="0" y="120140"/>
                    <a:pt x="0" y="94956"/>
                  </a:cubicBezTo>
                  <a:lnTo>
                    <a:pt x="0" y="94956"/>
                  </a:lnTo>
                  <a:cubicBezTo>
                    <a:pt x="0" y="69772"/>
                    <a:pt x="10004" y="45620"/>
                    <a:pt x="27812" y="27812"/>
                  </a:cubicBezTo>
                  <a:cubicBezTo>
                    <a:pt x="45620" y="10004"/>
                    <a:pt x="69772" y="0"/>
                    <a:pt x="9495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228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035444" y="2247324"/>
            <a:ext cx="1701998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BEEF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이상원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1874171" y="2182062"/>
            <a:ext cx="3086100" cy="721075"/>
            <a:chOff x="0" y="0"/>
            <a:chExt cx="812800" cy="18991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189913"/>
            </a:xfrm>
            <a:custGeom>
              <a:avLst/>
              <a:gdLst/>
              <a:ahLst/>
              <a:cxnLst/>
              <a:rect r="r" b="b" t="t" l="l"/>
              <a:pathLst>
                <a:path h="189913" w="812800">
                  <a:moveTo>
                    <a:pt x="94956" y="0"/>
                  </a:moveTo>
                  <a:lnTo>
                    <a:pt x="717844" y="0"/>
                  </a:lnTo>
                  <a:cubicBezTo>
                    <a:pt x="743028" y="0"/>
                    <a:pt x="767180" y="10004"/>
                    <a:pt x="784988" y="27812"/>
                  </a:cubicBezTo>
                  <a:cubicBezTo>
                    <a:pt x="802796" y="45620"/>
                    <a:pt x="812800" y="69772"/>
                    <a:pt x="812800" y="94956"/>
                  </a:cubicBezTo>
                  <a:lnTo>
                    <a:pt x="812800" y="94956"/>
                  </a:lnTo>
                  <a:cubicBezTo>
                    <a:pt x="812800" y="147399"/>
                    <a:pt x="770287" y="189913"/>
                    <a:pt x="717844" y="189913"/>
                  </a:cubicBezTo>
                  <a:lnTo>
                    <a:pt x="94956" y="189913"/>
                  </a:lnTo>
                  <a:cubicBezTo>
                    <a:pt x="69772" y="189913"/>
                    <a:pt x="45620" y="179908"/>
                    <a:pt x="27812" y="162101"/>
                  </a:cubicBezTo>
                  <a:cubicBezTo>
                    <a:pt x="10004" y="144293"/>
                    <a:pt x="0" y="120140"/>
                    <a:pt x="0" y="94956"/>
                  </a:cubicBezTo>
                  <a:lnTo>
                    <a:pt x="0" y="94956"/>
                  </a:lnTo>
                  <a:cubicBezTo>
                    <a:pt x="0" y="69772"/>
                    <a:pt x="10004" y="45620"/>
                    <a:pt x="27812" y="27812"/>
                  </a:cubicBezTo>
                  <a:cubicBezTo>
                    <a:pt x="45620" y="10004"/>
                    <a:pt x="69772" y="0"/>
                    <a:pt x="94956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812800" cy="2280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2637473" y="2247324"/>
            <a:ext cx="1559496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EBEEF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이승환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7309179" y="2771199"/>
            <a:ext cx="3669641" cy="3669641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2222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just">
                <a:lnSpc>
                  <a:spcPts val="4200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952500" y="866775"/>
            <a:ext cx="4238625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05 팀원 구성 및 소개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04380" y="3711392"/>
            <a:ext cx="1879241" cy="202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</a:p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기능 정의서</a:t>
            </a:r>
          </a:p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화면 설계</a:t>
            </a:r>
          </a:p>
          <a:p>
            <a:pPr algn="ctr">
              <a:lnSpc>
                <a:spcPts val="2940"/>
              </a:lnSpc>
            </a:pPr>
            <a:r>
              <a:rPr lang="en-US" sz="2100" b="true">
                <a:solidFill>
                  <a:srgbClr val="FFFFFF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DB 설계</a:t>
            </a:r>
          </a:p>
          <a:p>
            <a:pPr algn="ctr">
              <a:lnSpc>
                <a:spcPts val="2940"/>
              </a:lnSpc>
            </a:pPr>
            <a:r>
              <a:rPr lang="en-US" b="true" sz="2100">
                <a:solidFill>
                  <a:srgbClr val="FFFFFF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WBS 작업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467218" y="3972663"/>
            <a:ext cx="2838450" cy="1090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회원가입 관리</a:t>
            </a:r>
          </a:p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intro 및 로그인 페이지</a:t>
            </a:r>
          </a:p>
          <a:p>
            <a:pPr algn="ctr">
              <a:lnSpc>
                <a:spcPts val="2919"/>
              </a:lnSpc>
              <a:spcBef>
                <a:spcPct val="0"/>
              </a:spcBef>
            </a:pPr>
            <a:r>
              <a:rPr lang="en-US" sz="2100" strike="noStrike" u="none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마이페이지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103253" y="3254192"/>
            <a:ext cx="15663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주요 업무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366058" y="3482792"/>
            <a:ext cx="155588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공통 작업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441082" y="3968567"/>
            <a:ext cx="1952277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서버 환경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구축</a:t>
            </a:r>
          </a:p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갤러리 게시판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trike="noStrike" u="none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관리자 페이지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645696" y="3254192"/>
            <a:ext cx="1543050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주요 업무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634031" y="8036980"/>
            <a:ext cx="1566379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footer 제작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팝업 제작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템플릿 제작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634031" y="7322605"/>
            <a:ext cx="15663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주요 업무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320064" y="8036980"/>
            <a:ext cx="3132758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index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카테고리별 게시판 CRUD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- 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Header / Sidebar</a:t>
            </a: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103253" y="7322605"/>
            <a:ext cx="1566379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주요 업무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514352" y="5220108"/>
            <a:ext cx="18992852" cy="4762"/>
          </a:xfrm>
          <a:prstGeom prst="line">
            <a:avLst/>
          </a:prstGeom>
          <a:ln cap="flat" w="2857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318140" y="4861952"/>
            <a:ext cx="3086100" cy="721075"/>
            <a:chOff x="0" y="0"/>
            <a:chExt cx="4114800" cy="961433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114800" cy="961433"/>
              <a:chOff x="0" y="0"/>
              <a:chExt cx="812800" cy="189913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189913"/>
              </a:xfrm>
              <a:custGeom>
                <a:avLst/>
                <a:gdLst/>
                <a:ahLst/>
                <a:cxnLst/>
                <a:rect r="r" b="b" t="t" l="l"/>
                <a:pathLst>
                  <a:path h="189913" w="812800">
                    <a:moveTo>
                      <a:pt x="94956" y="0"/>
                    </a:moveTo>
                    <a:lnTo>
                      <a:pt x="717844" y="0"/>
                    </a:lnTo>
                    <a:cubicBezTo>
                      <a:pt x="743028" y="0"/>
                      <a:pt x="767180" y="10004"/>
                      <a:pt x="784988" y="27812"/>
                    </a:cubicBezTo>
                    <a:cubicBezTo>
                      <a:pt x="802796" y="45620"/>
                      <a:pt x="812800" y="69772"/>
                      <a:pt x="812800" y="94956"/>
                    </a:cubicBezTo>
                    <a:lnTo>
                      <a:pt x="812800" y="94956"/>
                    </a:lnTo>
                    <a:cubicBezTo>
                      <a:pt x="812800" y="147399"/>
                      <a:pt x="770287" y="189913"/>
                      <a:pt x="717844" y="189913"/>
                    </a:cubicBezTo>
                    <a:lnTo>
                      <a:pt x="94956" y="189913"/>
                    </a:lnTo>
                    <a:cubicBezTo>
                      <a:pt x="69772" y="189913"/>
                      <a:pt x="45620" y="179908"/>
                      <a:pt x="27812" y="162101"/>
                    </a:cubicBezTo>
                    <a:cubicBezTo>
                      <a:pt x="10004" y="144293"/>
                      <a:pt x="0" y="120140"/>
                      <a:pt x="0" y="94956"/>
                    </a:cubicBezTo>
                    <a:lnTo>
                      <a:pt x="0" y="94956"/>
                    </a:lnTo>
                    <a:cubicBezTo>
                      <a:pt x="0" y="69772"/>
                      <a:pt x="10004" y="45620"/>
                      <a:pt x="27812" y="27812"/>
                    </a:cubicBezTo>
                    <a:cubicBezTo>
                      <a:pt x="45620" y="10004"/>
                      <a:pt x="69772" y="0"/>
                      <a:pt x="9495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812800" cy="2280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TextBox 7" id="7"/>
            <p:cNvSpPr txBox="true"/>
            <p:nvPr/>
          </p:nvSpPr>
          <p:spPr>
            <a:xfrm rot="0">
              <a:off x="922734" y="109241"/>
              <a:ext cx="2269331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EBEEF0"/>
                  </a:solidFill>
                  <a:latin typeface="Source Han Sans KR Bold"/>
                  <a:ea typeface="Source Han Sans KR Bold"/>
                  <a:cs typeface="Source Han Sans KR Bold"/>
                  <a:sym typeface="Source Han Sans KR Bold"/>
                </a:rPr>
                <a:t>사전 기획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814550" y="4861952"/>
            <a:ext cx="3086100" cy="721075"/>
            <a:chOff x="0" y="0"/>
            <a:chExt cx="4114800" cy="961433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114800" cy="961433"/>
              <a:chOff x="0" y="0"/>
              <a:chExt cx="812800" cy="189913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189913"/>
              </a:xfrm>
              <a:custGeom>
                <a:avLst/>
                <a:gdLst/>
                <a:ahLst/>
                <a:cxnLst/>
                <a:rect r="r" b="b" t="t" l="l"/>
                <a:pathLst>
                  <a:path h="189913" w="812800">
                    <a:moveTo>
                      <a:pt x="94956" y="0"/>
                    </a:moveTo>
                    <a:lnTo>
                      <a:pt x="717844" y="0"/>
                    </a:lnTo>
                    <a:cubicBezTo>
                      <a:pt x="743028" y="0"/>
                      <a:pt x="767180" y="10004"/>
                      <a:pt x="784988" y="27812"/>
                    </a:cubicBezTo>
                    <a:cubicBezTo>
                      <a:pt x="802796" y="45620"/>
                      <a:pt x="812800" y="69772"/>
                      <a:pt x="812800" y="94956"/>
                    </a:cubicBezTo>
                    <a:lnTo>
                      <a:pt x="812800" y="94956"/>
                    </a:lnTo>
                    <a:cubicBezTo>
                      <a:pt x="812800" y="147399"/>
                      <a:pt x="770287" y="189913"/>
                      <a:pt x="717844" y="189913"/>
                    </a:cubicBezTo>
                    <a:lnTo>
                      <a:pt x="94956" y="189913"/>
                    </a:lnTo>
                    <a:cubicBezTo>
                      <a:pt x="69772" y="189913"/>
                      <a:pt x="45620" y="179908"/>
                      <a:pt x="27812" y="162101"/>
                    </a:cubicBezTo>
                    <a:cubicBezTo>
                      <a:pt x="10004" y="144293"/>
                      <a:pt x="0" y="120140"/>
                      <a:pt x="0" y="94956"/>
                    </a:cubicBezTo>
                    <a:lnTo>
                      <a:pt x="0" y="94956"/>
                    </a:lnTo>
                    <a:cubicBezTo>
                      <a:pt x="0" y="69772"/>
                      <a:pt x="10004" y="45620"/>
                      <a:pt x="27812" y="27812"/>
                    </a:cubicBezTo>
                    <a:cubicBezTo>
                      <a:pt x="45620" y="10004"/>
                      <a:pt x="69772" y="0"/>
                      <a:pt x="9495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38100"/>
                <a:ext cx="812800" cy="2280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TextBox 12" id="12"/>
            <p:cNvSpPr txBox="true"/>
            <p:nvPr/>
          </p:nvSpPr>
          <p:spPr>
            <a:xfrm rot="0">
              <a:off x="1017736" y="109241"/>
              <a:ext cx="2079327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EBEEF0"/>
                  </a:solidFill>
                  <a:latin typeface="Source Han Sans KR Bold"/>
                  <a:ea typeface="Source Han Sans KR Bold"/>
                  <a:cs typeface="Source Han Sans KR Bold"/>
                  <a:sym typeface="Source Han Sans KR Bold"/>
                </a:rPr>
                <a:t>구조 구현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062535" y="5914008"/>
            <a:ext cx="213523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 ~ 24년 11월 05일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5831" y="7434458"/>
            <a:ext cx="3988720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아이디어 도출 및 선정 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기능 게획 정의서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역할 분담표 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비주얼 목업 제작(화면 계획)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25831" y="6779343"/>
            <a:ext cx="2080287" cy="538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b="true" sz="3097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협업 및 토의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566075" y="4228329"/>
            <a:ext cx="213523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 ~ 24년 11월 12일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366549" y="2545988"/>
            <a:ext cx="4553020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목적에 맞는 화면 기획 구현</a:t>
            </a:r>
          </a:p>
          <a:p>
            <a:pPr algn="l" marL="453390" indent="-226695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HTML JSP로 옮기기</a:t>
            </a:r>
          </a:p>
          <a:p>
            <a:pPr algn="l" marL="453390" indent="-226695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기능별 모듈화(공통부분 INCLUDE)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366549" y="1917338"/>
            <a:ext cx="2646092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b="true" sz="30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기본 틀 제작</a:t>
            </a:r>
          </a:p>
        </p:txBody>
      </p:sp>
      <p:sp>
        <p:nvSpPr>
          <p:cNvPr name="AutoShape 19" id="19"/>
          <p:cNvSpPr/>
          <p:nvPr/>
        </p:nvSpPr>
        <p:spPr>
          <a:xfrm flipH="true">
            <a:off x="6357600" y="3904289"/>
            <a:ext cx="0" cy="95572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 flipH="true">
            <a:off x="1842140" y="5585495"/>
            <a:ext cx="0" cy="95572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1" id="21"/>
          <p:cNvGrpSpPr/>
          <p:nvPr/>
        </p:nvGrpSpPr>
        <p:grpSpPr>
          <a:xfrm rot="0">
            <a:off x="9172503" y="4861952"/>
            <a:ext cx="3524250" cy="721075"/>
            <a:chOff x="0" y="0"/>
            <a:chExt cx="4699000" cy="961433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4699000" cy="961433"/>
              <a:chOff x="0" y="0"/>
              <a:chExt cx="928198" cy="189913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928198" cy="189913"/>
              </a:xfrm>
              <a:custGeom>
                <a:avLst/>
                <a:gdLst/>
                <a:ahLst/>
                <a:cxnLst/>
                <a:rect r="r" b="b" t="t" l="l"/>
                <a:pathLst>
                  <a:path h="189913" w="928198">
                    <a:moveTo>
                      <a:pt x="94956" y="0"/>
                    </a:moveTo>
                    <a:lnTo>
                      <a:pt x="833241" y="0"/>
                    </a:lnTo>
                    <a:cubicBezTo>
                      <a:pt x="858425" y="0"/>
                      <a:pt x="882578" y="10004"/>
                      <a:pt x="900385" y="27812"/>
                    </a:cubicBezTo>
                    <a:cubicBezTo>
                      <a:pt x="918193" y="45620"/>
                      <a:pt x="928198" y="69772"/>
                      <a:pt x="928198" y="94956"/>
                    </a:cubicBezTo>
                    <a:lnTo>
                      <a:pt x="928198" y="94956"/>
                    </a:lnTo>
                    <a:cubicBezTo>
                      <a:pt x="928198" y="147399"/>
                      <a:pt x="885684" y="189913"/>
                      <a:pt x="833241" y="189913"/>
                    </a:cubicBezTo>
                    <a:lnTo>
                      <a:pt x="94956" y="189913"/>
                    </a:lnTo>
                    <a:cubicBezTo>
                      <a:pt x="69772" y="189913"/>
                      <a:pt x="45620" y="179908"/>
                      <a:pt x="27812" y="162101"/>
                    </a:cubicBezTo>
                    <a:cubicBezTo>
                      <a:pt x="10004" y="144293"/>
                      <a:pt x="0" y="120140"/>
                      <a:pt x="0" y="94956"/>
                    </a:cubicBezTo>
                    <a:lnTo>
                      <a:pt x="0" y="94956"/>
                    </a:lnTo>
                    <a:cubicBezTo>
                      <a:pt x="0" y="69772"/>
                      <a:pt x="10004" y="45620"/>
                      <a:pt x="27812" y="27812"/>
                    </a:cubicBezTo>
                    <a:cubicBezTo>
                      <a:pt x="45620" y="10004"/>
                      <a:pt x="69772" y="0"/>
                      <a:pt x="9495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38100"/>
                <a:ext cx="928198" cy="2280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TextBox 25" id="25"/>
            <p:cNvSpPr txBox="true"/>
            <p:nvPr/>
          </p:nvSpPr>
          <p:spPr>
            <a:xfrm rot="0">
              <a:off x="1053740" y="109241"/>
              <a:ext cx="2591520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EBEEF0"/>
                  </a:solidFill>
                  <a:latin typeface="Source Han Sans KR Bold"/>
                  <a:ea typeface="Source Han Sans KR Bold"/>
                  <a:cs typeface="Source Han Sans KR Bold"/>
                  <a:sym typeface="Source Han Sans KR Bold"/>
                </a:rPr>
                <a:t>서비스 구현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1176697" y="5914008"/>
            <a:ext cx="213523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 ~ 24년 11월 25일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048995" y="7434458"/>
            <a:ext cx="3639091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Servlet / JSP 구조 적용</a:t>
            </a:r>
          </a:p>
          <a:p>
            <a:pPr algn="l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DTO, Mapper 활용</a:t>
            </a:r>
          </a:p>
          <a:p>
            <a:pPr algn="l" marL="453390" indent="-226695" lvl="1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Pagenation, API 적용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48995" y="6779343"/>
            <a:ext cx="1671195" cy="538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6"/>
              </a:lnSpc>
            </a:pPr>
            <a:r>
              <a:rPr lang="en-US" b="true" sz="3097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메인 구현</a:t>
            </a:r>
          </a:p>
        </p:txBody>
      </p:sp>
      <p:sp>
        <p:nvSpPr>
          <p:cNvPr name="AutoShape 29" id="29"/>
          <p:cNvSpPr/>
          <p:nvPr/>
        </p:nvSpPr>
        <p:spPr>
          <a:xfrm>
            <a:off x="10953678" y="5583027"/>
            <a:ext cx="0" cy="95572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13838508" y="4861952"/>
            <a:ext cx="3924300" cy="721075"/>
            <a:chOff x="0" y="0"/>
            <a:chExt cx="5232400" cy="961433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5232400" cy="961433"/>
              <a:chOff x="0" y="0"/>
              <a:chExt cx="1033560" cy="18991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33560" cy="189913"/>
              </a:xfrm>
              <a:custGeom>
                <a:avLst/>
                <a:gdLst/>
                <a:ahLst/>
                <a:cxnLst/>
                <a:rect r="r" b="b" t="t" l="l"/>
                <a:pathLst>
                  <a:path h="189913" w="1033560">
                    <a:moveTo>
                      <a:pt x="94956" y="0"/>
                    </a:moveTo>
                    <a:lnTo>
                      <a:pt x="938604" y="0"/>
                    </a:lnTo>
                    <a:cubicBezTo>
                      <a:pt x="963788" y="0"/>
                      <a:pt x="987941" y="10004"/>
                      <a:pt x="1005748" y="27812"/>
                    </a:cubicBezTo>
                    <a:cubicBezTo>
                      <a:pt x="1023556" y="45620"/>
                      <a:pt x="1033560" y="69772"/>
                      <a:pt x="1033560" y="94956"/>
                    </a:cubicBezTo>
                    <a:lnTo>
                      <a:pt x="1033560" y="94956"/>
                    </a:lnTo>
                    <a:cubicBezTo>
                      <a:pt x="1033560" y="147399"/>
                      <a:pt x="991047" y="189913"/>
                      <a:pt x="938604" y="189913"/>
                    </a:cubicBezTo>
                    <a:lnTo>
                      <a:pt x="94956" y="189913"/>
                    </a:lnTo>
                    <a:cubicBezTo>
                      <a:pt x="69772" y="189913"/>
                      <a:pt x="45620" y="179908"/>
                      <a:pt x="27812" y="162101"/>
                    </a:cubicBezTo>
                    <a:cubicBezTo>
                      <a:pt x="10004" y="144293"/>
                      <a:pt x="0" y="120140"/>
                      <a:pt x="0" y="94956"/>
                    </a:cubicBezTo>
                    <a:lnTo>
                      <a:pt x="0" y="94956"/>
                    </a:lnTo>
                    <a:cubicBezTo>
                      <a:pt x="0" y="69772"/>
                      <a:pt x="10004" y="45620"/>
                      <a:pt x="27812" y="27812"/>
                    </a:cubicBezTo>
                    <a:cubicBezTo>
                      <a:pt x="45620" y="10004"/>
                      <a:pt x="69772" y="0"/>
                      <a:pt x="94956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38100"/>
                <a:ext cx="1033560" cy="22801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00"/>
                  </a:lnSpc>
                </a:pPr>
              </a:p>
            </p:txBody>
          </p:sp>
        </p:grpSp>
        <p:sp>
          <p:nvSpPr>
            <p:cNvPr name="TextBox 34" id="34"/>
            <p:cNvSpPr txBox="true"/>
            <p:nvPr/>
          </p:nvSpPr>
          <p:spPr>
            <a:xfrm rot="0">
              <a:off x="1294159" y="109241"/>
              <a:ext cx="2644083" cy="6762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  <a:spcBef>
                  <a:spcPct val="0"/>
                </a:spcBef>
              </a:pPr>
              <a:r>
                <a:rPr lang="en-US" b="true" sz="3000">
                  <a:solidFill>
                    <a:srgbClr val="EBEEF0"/>
                  </a:solidFill>
                  <a:latin typeface="Source Han Sans KR Bold"/>
                  <a:ea typeface="Source Han Sans KR Bold"/>
                  <a:cs typeface="Source Han Sans KR Bold"/>
                  <a:sym typeface="Source Han Sans KR Bold"/>
                </a:rPr>
                <a:t>검수 및 검토</a:t>
              </a: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3412765" y="4228329"/>
            <a:ext cx="213523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 ~ 24년 11월 29일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523038" y="2545988"/>
            <a:ext cx="11668699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최종 검토 및 기능 세부조정</a:t>
            </a:r>
          </a:p>
          <a:p>
            <a:pPr algn="l" marL="453390" indent="-226695" lvl="1">
              <a:lnSpc>
                <a:spcPts val="2939"/>
              </a:lnSpc>
              <a:spcBef>
                <a:spcPct val="0"/>
              </a:spcBef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ppt 작성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523038" y="1926863"/>
            <a:ext cx="337208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000000"/>
                </a:solidFill>
                <a:latin typeface="Source Han Sans KR Bold"/>
                <a:ea typeface="Source Han Sans KR Bold"/>
                <a:cs typeface="Source Han Sans KR Bold"/>
                <a:sym typeface="Source Han Sans KR Bold"/>
              </a:rPr>
              <a:t>형식 수정 및 안정화</a:t>
            </a:r>
          </a:p>
        </p:txBody>
      </p:sp>
      <p:sp>
        <p:nvSpPr>
          <p:cNvPr name="AutoShape 38" id="38"/>
          <p:cNvSpPr/>
          <p:nvPr/>
        </p:nvSpPr>
        <p:spPr>
          <a:xfrm flipH="true">
            <a:off x="15819708" y="3904289"/>
            <a:ext cx="0" cy="955722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9" id="39"/>
          <p:cNvSpPr txBox="true"/>
          <p:nvPr/>
        </p:nvSpPr>
        <p:spPr>
          <a:xfrm rot="0">
            <a:off x="952500" y="866775"/>
            <a:ext cx="4537918" cy="655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06 프로젝트 수행 절차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EBEE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947140" y="2883144"/>
            <a:ext cx="16312160" cy="476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947120" y="4987559"/>
            <a:ext cx="16312160" cy="71438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028700" y="7158648"/>
            <a:ext cx="16230600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1028700" y="9258300"/>
            <a:ext cx="16230600" cy="476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952500" y="476250"/>
            <a:ext cx="6548438" cy="1049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499"/>
              </a:lnSpc>
            </a:pPr>
            <a:r>
              <a:rPr lang="en-US" b="true" sz="37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06-1 프로젝트 수행 절차 및 방법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09935" y="3341077"/>
            <a:ext cx="237872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10/30~11/05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104429" y="3341077"/>
            <a:ext cx="1509266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사전 기획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90791" y="7934936"/>
            <a:ext cx="1736542" cy="506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1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구조 구현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32764" y="7604589"/>
            <a:ext cx="8926515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역할에 맞는 회원/게시판/관리자페이지/Header/footer UI기본 작업 시작 및 기능별 모듈화</a:t>
            </a:r>
          </a:p>
          <a:p>
            <a:pPr algn="just">
              <a:lnSpc>
                <a:spcPts val="425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2413101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활동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17087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기간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08497" y="1821107"/>
            <a:ext cx="701129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구분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26902" y="7620611"/>
            <a:ext cx="2182118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11/12~11/25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39856" y="5646754"/>
            <a:ext cx="2238412" cy="900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31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ERD 구성 및  </a:t>
            </a:r>
          </a:p>
          <a:p>
            <a:pPr algn="ctr">
              <a:lnSpc>
                <a:spcPts val="3557"/>
              </a:lnSpc>
            </a:pPr>
            <a:r>
              <a:rPr lang="en-US" sz="312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화면 구성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856369" y="5477668"/>
            <a:ext cx="2204293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00"/>
              </a:lnSpc>
            </a:pPr>
            <a:r>
              <a:rPr lang="en-US" b="true" sz="3000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11/05~11/12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32764" y="5477668"/>
            <a:ext cx="4897785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각각 기능에 맞는 DB 설계 작업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32764" y="3341077"/>
            <a:ext cx="8077200" cy="838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00"/>
              </a:lnSpc>
            </a:pPr>
            <a:r>
              <a:rPr lang="en-US" sz="3000">
                <a:solidFill>
                  <a:srgbClr val="000000"/>
                </a:solidFill>
                <a:latin typeface="Source Han Sans KR"/>
                <a:ea typeface="Source Han Sans KR"/>
                <a:cs typeface="Source Han Sans KR"/>
                <a:sym typeface="Source Han Sans KR"/>
              </a:rPr>
              <a:t>?토의 및 아이디어 도출 및 정의서 작성 및 역할 분담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DAGYGn37Xrk</dc:identifier>
  <dcterms:modified xsi:type="dcterms:W3CDTF">2011-08-01T06:04:30Z</dcterms:modified>
  <cp:revision>1</cp:revision>
  <dc:title>그레이 블랙 심플한 마케터 포트폴리오 프레젠테이션</dc:title>
</cp:coreProperties>
</file>